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6" r:id="rId6"/>
    <p:sldId id="257" r:id="rId7"/>
    <p:sldId id="279" r:id="rId8"/>
    <p:sldId id="266" r:id="rId9"/>
    <p:sldId id="259" r:id="rId10"/>
    <p:sldId id="260" r:id="rId11"/>
    <p:sldId id="261" r:id="rId12"/>
    <p:sldId id="270" r:id="rId13"/>
    <p:sldId id="281" r:id="rId14"/>
    <p:sldId id="271" r:id="rId15"/>
    <p:sldId id="272" r:id="rId16"/>
    <p:sldId id="280" r:id="rId17"/>
    <p:sldId id="284" r:id="rId18"/>
    <p:sldId id="282" r:id="rId19"/>
    <p:sldId id="263" r:id="rId20"/>
    <p:sldId id="277" r:id="rId21"/>
    <p:sldId id="275" r:id="rId22"/>
    <p:sldId id="276" r:id="rId23"/>
    <p:sldId id="273" r:id="rId24"/>
    <p:sldId id="265" r:id="rId25"/>
    <p:sldId id="287" r:id="rId26"/>
    <p:sldId id="288" r:id="rId27"/>
    <p:sldId id="285"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C3882-F58E-43D8-903C-6896E447EC68}" v="1" dt="2020-11-26T20:12:40.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54" autoAdjust="0"/>
  </p:normalViewPr>
  <p:slideViewPr>
    <p:cSldViewPr snapToGrid="0">
      <p:cViewPr>
        <p:scale>
          <a:sx n="52" d="100"/>
          <a:sy n="52" d="100"/>
        </p:scale>
        <p:origin x="19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9B71D-DEC9-4B39-B56A-526434F79CA7}" type="datetimeFigureOut">
              <a:rPr lang="en-CA" smtClean="0"/>
              <a:t>27/11/2020</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0648C-0E15-4C79-9FFB-53AF4B65B072}" type="slidenum">
              <a:rPr lang="en-CA" smtClean="0"/>
              <a:t>‹#›</a:t>
            </a:fld>
            <a:endParaRPr lang="en-CA" dirty="0"/>
          </a:p>
        </p:txBody>
      </p:sp>
    </p:spTree>
    <p:extLst>
      <p:ext uri="{BB962C8B-B14F-4D97-AF65-F5344CB8AC3E}">
        <p14:creationId xmlns:p14="http://schemas.microsoft.com/office/powerpoint/2010/main" val="386974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Grand Erie District School Board recognizes the Haudenosaunee and Anishinaabe people, as the traditional peoples of this territory. We acknowledge and give gratitude to the Indigenous peoples for sharing these lands in order for us to continue our work here today.</a:t>
            </a: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B430648C-0E15-4C79-9FFB-53AF4B65B072}" type="slidenum">
              <a:rPr lang="en-CA" smtClean="0"/>
              <a:t>2</a:t>
            </a:fld>
            <a:endParaRPr lang="en-CA" dirty="0"/>
          </a:p>
        </p:txBody>
      </p:sp>
    </p:spTree>
    <p:extLst>
      <p:ext uri="{BB962C8B-B14F-4D97-AF65-F5344CB8AC3E}">
        <p14:creationId xmlns:p14="http://schemas.microsoft.com/office/powerpoint/2010/main" val="3344848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STUDENTS MAY PRESENT WITH: </a:t>
            </a:r>
          </a:p>
          <a:p>
            <a:r>
              <a:rPr lang="en-US" sz="1200" b="0" i="0" u="none" strike="noStrike" kern="1200" baseline="0" dirty="0">
                <a:solidFill>
                  <a:schemeClr val="tx1"/>
                </a:solidFill>
                <a:latin typeface="+mn-lt"/>
                <a:ea typeface="+mn-ea"/>
                <a:cs typeface="+mn-cs"/>
              </a:rPr>
              <a:t>Emerging work habits and learning skills combined with developing academic readiness </a:t>
            </a:r>
          </a:p>
          <a:p>
            <a:r>
              <a:rPr lang="en-US" sz="1200" b="0" i="0" u="none" strike="noStrike" kern="1200" baseline="0" dirty="0">
                <a:solidFill>
                  <a:schemeClr val="tx1"/>
                </a:solidFill>
                <a:latin typeface="+mn-lt"/>
                <a:ea typeface="+mn-ea"/>
                <a:cs typeface="+mn-cs"/>
              </a:rPr>
              <a:t>Emerging academic readiness combined with developing work habits and learning skills </a:t>
            </a:r>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11</a:t>
            </a:fld>
            <a:endParaRPr lang="en-CA" dirty="0"/>
          </a:p>
        </p:txBody>
      </p:sp>
    </p:spTree>
    <p:extLst>
      <p:ext uri="{BB962C8B-B14F-4D97-AF65-F5344CB8AC3E}">
        <p14:creationId xmlns:p14="http://schemas.microsoft.com/office/powerpoint/2010/main" val="221084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12</a:t>
            </a:fld>
            <a:endParaRPr lang="en-CA" dirty="0"/>
          </a:p>
        </p:txBody>
      </p:sp>
    </p:spTree>
    <p:extLst>
      <p:ext uri="{BB962C8B-B14F-4D97-AF65-F5344CB8AC3E}">
        <p14:creationId xmlns:p14="http://schemas.microsoft.com/office/powerpoint/2010/main" val="321388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STUDENTS MAY PRESENT WITH: </a:t>
            </a:r>
          </a:p>
          <a:p>
            <a:r>
              <a:rPr lang="en-US" sz="1200" b="0" i="0" u="none" strike="noStrike" kern="1200" baseline="0" dirty="0">
                <a:solidFill>
                  <a:schemeClr val="tx1"/>
                </a:solidFill>
                <a:latin typeface="+mn-lt"/>
                <a:ea typeface="+mn-ea"/>
                <a:cs typeface="+mn-cs"/>
              </a:rPr>
              <a:t>Effective work habits and learning skills combined with developing academic readiness </a:t>
            </a:r>
          </a:p>
          <a:p>
            <a:r>
              <a:rPr lang="en-US" sz="1200" b="0" i="0" u="none" strike="noStrike" kern="1200" baseline="0" dirty="0">
                <a:solidFill>
                  <a:schemeClr val="tx1"/>
                </a:solidFill>
                <a:latin typeface="+mn-lt"/>
                <a:ea typeface="+mn-ea"/>
                <a:cs typeface="+mn-cs"/>
              </a:rPr>
              <a:t>Effective academic readiness combined with developing work habits and learning skills </a:t>
            </a:r>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13</a:t>
            </a:fld>
            <a:endParaRPr lang="en-CA" dirty="0"/>
          </a:p>
        </p:txBody>
      </p:sp>
    </p:spTree>
    <p:extLst>
      <p:ext uri="{BB962C8B-B14F-4D97-AF65-F5344CB8AC3E}">
        <p14:creationId xmlns:p14="http://schemas.microsoft.com/office/powerpoint/2010/main" val="210155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14</a:t>
            </a:fld>
            <a:endParaRPr lang="en-CA" dirty="0"/>
          </a:p>
        </p:txBody>
      </p:sp>
    </p:spTree>
    <p:extLst>
      <p:ext uri="{BB962C8B-B14F-4D97-AF65-F5344CB8AC3E}">
        <p14:creationId xmlns:p14="http://schemas.microsoft.com/office/powerpoint/2010/main" val="3702038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for</a:t>
            </a:r>
            <a:r>
              <a:rPr lang="en-US" baseline="0" dirty="0"/>
              <a:t> Summer School are available on the Grand Erie website at granderie.ca and normally available in May</a:t>
            </a:r>
          </a:p>
          <a:p>
            <a:r>
              <a:rPr lang="en-US" baseline="0" dirty="0"/>
              <a:t>Applications should be taken/sent to your elementary school.</a:t>
            </a:r>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15</a:t>
            </a:fld>
            <a:endParaRPr lang="en-CA" dirty="0"/>
          </a:p>
        </p:txBody>
      </p:sp>
    </p:spTree>
    <p:extLst>
      <p:ext uri="{BB962C8B-B14F-4D97-AF65-F5344CB8AC3E}">
        <p14:creationId xmlns:p14="http://schemas.microsoft.com/office/powerpoint/2010/main" val="1429544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11 &amp; 12 students may choose courses from six different pathways.</a:t>
            </a:r>
            <a:endParaRPr lang="en-CA" dirty="0"/>
          </a:p>
        </p:txBody>
      </p:sp>
      <p:sp>
        <p:nvSpPr>
          <p:cNvPr id="4" name="Slide Number Placeholder 3"/>
          <p:cNvSpPr>
            <a:spLocks noGrp="1"/>
          </p:cNvSpPr>
          <p:nvPr>
            <p:ph type="sldNum" sz="quarter" idx="5"/>
          </p:nvPr>
        </p:nvSpPr>
        <p:spPr/>
        <p:txBody>
          <a:bodyPr/>
          <a:lstStyle/>
          <a:p>
            <a:fld id="{B430648C-0E15-4C79-9FFB-53AF4B65B072}" type="slidenum">
              <a:rPr lang="en-CA" smtClean="0"/>
              <a:t>16</a:t>
            </a:fld>
            <a:endParaRPr lang="en-CA" dirty="0"/>
          </a:p>
        </p:txBody>
      </p:sp>
    </p:spTree>
    <p:extLst>
      <p:ext uri="{BB962C8B-B14F-4D97-AF65-F5344CB8AC3E}">
        <p14:creationId xmlns:p14="http://schemas.microsoft.com/office/powerpoint/2010/main" val="1659363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Arial" charset="0"/>
                <a:ea typeface="+mn-ea"/>
                <a:cs typeface="+mn-cs"/>
              </a:rPr>
              <a:t>Dual Credits provide a unique opportunity for students to gain a college AND secondary school credit at the same time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School Within A College SWAC is a </a:t>
            </a:r>
            <a:r>
              <a:rPr lang="en-US" sz="1200" b="0" i="0" kern="1200" dirty="0">
                <a:solidFill>
                  <a:schemeClr val="tx1"/>
                </a:solidFill>
                <a:effectLst/>
                <a:latin typeface="+mn-lt"/>
                <a:ea typeface="+mn-ea"/>
                <a:cs typeface="+mn-cs"/>
              </a:rPr>
              <a:t>Dual Credit program providing senior secondary students the opportunity to try out post-secondary education at a college campus while completing a high school diploma.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Arial" charset="0"/>
                <a:ea typeface="+mn-ea"/>
                <a:cs typeface="+mn-cs"/>
              </a:rPr>
              <a:t>Magnet courses are unique two credit, half day programs offered in a semester format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Arial" charset="0"/>
                <a:ea typeface="+mn-ea"/>
                <a:cs typeface="+mn-cs"/>
              </a:rPr>
              <a:t>These programs are offered at the grade 10, 11 and 12 level to all Brantford and Brant County second­ary schools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Arial" charset="0"/>
                <a:ea typeface="+mn-ea"/>
                <a:cs typeface="+mn-cs"/>
              </a:rPr>
              <a:t>Magnet courses are offered in: auto body, green industries (hor­ticulture), baking, cooking &amp; event planning, cosmetology, carpentry, masonry, small engines, health care and outdoor education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Co-operative education provides an opportunity for students to gain secondary school credits and work experience at the same time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Advanced Placement allows students to pursue university level studies while still attending secondary school.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eLearning courses are available at the Grade 11 &amp; 12 level.</a:t>
            </a:r>
            <a:endParaRPr kumimoji="0" lang="en-CA" sz="28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Arial"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17</a:t>
            </a:fld>
            <a:endParaRPr lang="en-CA" dirty="0"/>
          </a:p>
        </p:txBody>
      </p:sp>
    </p:spTree>
    <p:extLst>
      <p:ext uri="{BB962C8B-B14F-4D97-AF65-F5344CB8AC3E}">
        <p14:creationId xmlns:p14="http://schemas.microsoft.com/office/powerpoint/2010/main" val="463826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18</a:t>
            </a:fld>
            <a:endParaRPr lang="en-CA" dirty="0"/>
          </a:p>
        </p:txBody>
      </p:sp>
    </p:spTree>
    <p:extLst>
      <p:ext uri="{BB962C8B-B14F-4D97-AF65-F5344CB8AC3E}">
        <p14:creationId xmlns:p14="http://schemas.microsoft.com/office/powerpoint/2010/main" val="219652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19</a:t>
            </a:fld>
            <a:endParaRPr lang="en-CA" dirty="0"/>
          </a:p>
        </p:txBody>
      </p:sp>
    </p:spTree>
    <p:extLst>
      <p:ext uri="{BB962C8B-B14F-4D97-AF65-F5344CB8AC3E}">
        <p14:creationId xmlns:p14="http://schemas.microsoft.com/office/powerpoint/2010/main" val="639570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charset="0"/>
                <a:ea typeface="+mn-ea"/>
                <a:cs typeface="+mn-cs"/>
              </a:rPr>
              <a:t>Knowledge and experience in an apprenticeable trade while working at an eligible work placement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charset="0"/>
                <a:ea typeface="+mn-ea"/>
                <a:cs typeface="+mn-cs"/>
              </a:rPr>
              <a:t>Students acquire hours toward the completion of their apprenticeship while earning credits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charset="0"/>
                <a:ea typeface="+mn-ea"/>
                <a:cs typeface="+mn-cs"/>
              </a:rPr>
              <a:t>An apprenticeship is an agreement between the student (who wants to learn a skilled trade), the school, the employer (who teaches the skills), and the Ministry of Training, Colleges and Universities (MTCU) (Apprenticeship Branch)</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CA" sz="1200" b="1" i="0" u="none" strike="noStrike" kern="1200" cap="none" spc="0" normalizeH="0" baseline="0" noProof="0" dirty="0">
                <a:ln>
                  <a:noFill/>
                </a:ln>
                <a:solidFill>
                  <a:prstClr val="black"/>
                </a:solidFill>
                <a:effectLst/>
                <a:uLnTx/>
                <a:uFillTx/>
                <a:latin typeface="Arial" charset="0"/>
                <a:ea typeface="+mn-ea"/>
                <a:cs typeface="+mn-cs"/>
              </a:rPr>
              <a:t>TO BEGIN AN APPRENTICESHIP</a:t>
            </a:r>
            <a:r>
              <a:rPr kumimoji="0" lang="en-CA" sz="1200" b="0" i="0" u="none" strike="noStrike" kern="1200" cap="none" spc="0" normalizeH="0" baseline="0" noProof="0" dirty="0">
                <a:ln>
                  <a:noFill/>
                </a:ln>
                <a:solidFill>
                  <a:prstClr val="black"/>
                </a:solidFill>
                <a:effectLst/>
                <a:uLnTx/>
                <a:uFillTx/>
                <a:latin typeface="Arial" charset="0"/>
                <a:ea typeface="+mn-ea"/>
                <a:cs typeface="+mn-cs"/>
              </a:rPr>
              <a:t> </a:t>
            </a:r>
            <a:r>
              <a:rPr kumimoji="0" lang="en-CA" sz="1200" b="1" i="0" u="none" strike="noStrike" kern="1200" cap="none" spc="0" normalizeH="0" baseline="0" noProof="0" dirty="0">
                <a:ln>
                  <a:noFill/>
                </a:ln>
                <a:solidFill>
                  <a:prstClr val="black"/>
                </a:solidFill>
                <a:effectLst/>
                <a:uLnTx/>
                <a:uFillTx/>
                <a:latin typeface="Arial" charset="0"/>
                <a:ea typeface="+mn-ea"/>
                <a:cs typeface="+mn-cs"/>
              </a:rPr>
              <a:t>DURING HIGH SCHOOL A</a:t>
            </a:r>
            <a:r>
              <a:rPr kumimoji="0" lang="en-CA" sz="1200" b="0" i="0" u="none" strike="noStrike" kern="1200" cap="none" spc="0" normalizeH="0" baseline="0" noProof="0" dirty="0">
                <a:ln>
                  <a:noFill/>
                </a:ln>
                <a:solidFill>
                  <a:prstClr val="black"/>
                </a:solidFill>
                <a:effectLst/>
                <a:uLnTx/>
                <a:uFillTx/>
                <a:latin typeface="Arial" charset="0"/>
                <a:ea typeface="+mn-ea"/>
                <a:cs typeface="+mn-cs"/>
              </a:rPr>
              <a:t> </a:t>
            </a:r>
            <a:r>
              <a:rPr kumimoji="0" lang="en-CA" sz="1200" b="1" i="0" u="none" strike="noStrike" kern="1200" cap="none" spc="0" normalizeH="0" baseline="0" noProof="0" dirty="0">
                <a:ln>
                  <a:noFill/>
                </a:ln>
                <a:solidFill>
                  <a:prstClr val="black"/>
                </a:solidFill>
                <a:effectLst/>
                <a:uLnTx/>
                <a:uFillTx/>
                <a:latin typeface="Arial" charset="0"/>
                <a:ea typeface="+mn-ea"/>
                <a:cs typeface="+mn-cs"/>
              </a:rPr>
              <a:t>STUDENT MUST:</a:t>
            </a:r>
            <a:endParaRPr kumimoji="0" lang="en-CA" sz="12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charset="0"/>
                <a:ea typeface="+mn-ea"/>
                <a:cs typeface="+mn-cs"/>
              </a:rPr>
              <a:t>successfully complete 16 credits and be enrolled full-time in school</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charset="0"/>
                <a:ea typeface="+mn-ea"/>
                <a:cs typeface="+mn-cs"/>
              </a:rPr>
              <a:t>be 16 years of age or older</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Arial" charset="0"/>
                <a:ea typeface="+mn-ea"/>
                <a:cs typeface="+mn-cs"/>
              </a:rPr>
              <a:t>complete their Ontario Secondary School Literacy Requirement and all compulsory credits required for an Ontario Secondary School Diploma</a:t>
            </a:r>
          </a:p>
          <a:p>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20</a:t>
            </a:fld>
            <a:endParaRPr lang="en-CA" dirty="0"/>
          </a:p>
        </p:txBody>
      </p:sp>
    </p:spTree>
    <p:extLst>
      <p:ext uri="{BB962C8B-B14F-4D97-AF65-F5344CB8AC3E}">
        <p14:creationId xmlns:p14="http://schemas.microsoft.com/office/powerpoint/2010/main" val="110538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https://www.granderie.ca/board/about/multi-year-plan</a:t>
            </a:r>
          </a:p>
        </p:txBody>
      </p:sp>
      <p:sp>
        <p:nvSpPr>
          <p:cNvPr id="4" name="Slide Number Placeholder 3"/>
          <p:cNvSpPr>
            <a:spLocks noGrp="1"/>
          </p:cNvSpPr>
          <p:nvPr>
            <p:ph type="sldNum" sz="quarter" idx="5"/>
          </p:nvPr>
        </p:nvSpPr>
        <p:spPr/>
        <p:txBody>
          <a:bodyPr/>
          <a:lstStyle/>
          <a:p>
            <a:fld id="{B430648C-0E15-4C79-9FFB-53AF4B65B072}" type="slidenum">
              <a:rPr lang="en-CA" smtClean="0"/>
              <a:t>3</a:t>
            </a:fld>
            <a:endParaRPr lang="en-CA" dirty="0"/>
          </a:p>
        </p:txBody>
      </p:sp>
    </p:spTree>
    <p:extLst>
      <p:ext uri="{BB962C8B-B14F-4D97-AF65-F5344CB8AC3E}">
        <p14:creationId xmlns:p14="http://schemas.microsoft.com/office/powerpoint/2010/main" val="2191909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Schools to personalize with their information </a:t>
            </a:r>
          </a:p>
        </p:txBody>
      </p:sp>
      <p:sp>
        <p:nvSpPr>
          <p:cNvPr id="4" name="Slide Number Placeholder 3"/>
          <p:cNvSpPr>
            <a:spLocks noGrp="1"/>
          </p:cNvSpPr>
          <p:nvPr>
            <p:ph type="sldNum" sz="quarter" idx="5"/>
          </p:nvPr>
        </p:nvSpPr>
        <p:spPr/>
        <p:txBody>
          <a:bodyPr/>
          <a:lstStyle/>
          <a:p>
            <a:fld id="{B430648C-0E15-4C79-9FFB-53AF4B65B072}" type="slidenum">
              <a:rPr lang="en-CA" smtClean="0"/>
              <a:t>24</a:t>
            </a:fld>
            <a:endParaRPr lang="en-CA" dirty="0"/>
          </a:p>
        </p:txBody>
      </p:sp>
    </p:spTree>
    <p:extLst>
      <p:ext uri="{BB962C8B-B14F-4D97-AF65-F5344CB8AC3E}">
        <p14:creationId xmlns:p14="http://schemas.microsoft.com/office/powerpoint/2010/main" val="365351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use myBlueprint to: </a:t>
            </a:r>
          </a:p>
          <a:p>
            <a:pPr marL="342900" indent="-342900">
              <a:buFont typeface="Arial,Sans-Serif"/>
              <a:buChar char="•"/>
            </a:pPr>
            <a:r>
              <a:rPr lang="en-US" dirty="0"/>
              <a:t>create and update their IPP;</a:t>
            </a:r>
          </a:p>
          <a:p>
            <a:pPr marL="342900" indent="-342900">
              <a:buFont typeface="Arial,Sans-Serif"/>
              <a:buChar char="•"/>
            </a:pPr>
            <a:r>
              <a:rPr lang="en-US" dirty="0"/>
              <a:t>build a personal portfolio;</a:t>
            </a:r>
          </a:p>
          <a:p>
            <a:pPr marL="342900" indent="-342900">
              <a:buFont typeface="Arial,Sans-Serif"/>
              <a:buChar char="•"/>
            </a:pPr>
            <a:r>
              <a:rPr lang="en-US" dirty="0"/>
              <a:t>develop a resume; and</a:t>
            </a:r>
          </a:p>
          <a:p>
            <a:pPr marL="342900" indent="-342900">
              <a:buFont typeface="Arial,Sans-Serif"/>
              <a:buChar char="•"/>
            </a:pPr>
            <a:r>
              <a:rPr lang="en-US" dirty="0"/>
              <a:t>gather information on specific careers, colleges, apprenticeships, university programs and job searches. </a:t>
            </a:r>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4</a:t>
            </a:fld>
            <a:endParaRPr lang="en-CA" dirty="0"/>
          </a:p>
        </p:txBody>
      </p:sp>
    </p:spTree>
    <p:extLst>
      <p:ext uri="{BB962C8B-B14F-4D97-AF65-F5344CB8AC3E}">
        <p14:creationId xmlns:p14="http://schemas.microsoft.com/office/powerpoint/2010/main" val="329038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wish to refer to the Grand</a:t>
            </a:r>
            <a:r>
              <a:rPr lang="en-US" baseline="0" dirty="0"/>
              <a:t> Erie’s community involvement information page:  https://www.granderie.ca/board/secondary/graduate/community-involvement-40-hours</a:t>
            </a:r>
          </a:p>
          <a:p>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5</a:t>
            </a:fld>
            <a:endParaRPr lang="en-CA" dirty="0"/>
          </a:p>
        </p:txBody>
      </p:sp>
    </p:spTree>
    <p:extLst>
      <p:ext uri="{BB962C8B-B14F-4D97-AF65-F5344CB8AC3E}">
        <p14:creationId xmlns:p14="http://schemas.microsoft.com/office/powerpoint/2010/main" val="420609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https://www.granderie.ca/board/secondary/graduate/graduation-requirements</a:t>
            </a:r>
          </a:p>
          <a:p>
            <a:endParaRPr lang="en-CA" dirty="0"/>
          </a:p>
          <a:p>
            <a:r>
              <a:rPr lang="en-CA" dirty="0"/>
              <a:t>18 compulsory credits and 12 optional credits</a:t>
            </a:r>
          </a:p>
          <a:p>
            <a:endParaRPr lang="en-CA" dirty="0"/>
          </a:p>
        </p:txBody>
      </p:sp>
      <p:sp>
        <p:nvSpPr>
          <p:cNvPr id="4" name="Slide Number Placeholder 3"/>
          <p:cNvSpPr>
            <a:spLocks noGrp="1"/>
          </p:cNvSpPr>
          <p:nvPr>
            <p:ph type="sldNum" sz="quarter" idx="5"/>
          </p:nvPr>
        </p:nvSpPr>
        <p:spPr/>
        <p:txBody>
          <a:bodyPr/>
          <a:lstStyle/>
          <a:p>
            <a:fld id="{B430648C-0E15-4C79-9FFB-53AF4B65B072}" type="slidenum">
              <a:rPr lang="en-CA" smtClean="0"/>
              <a:t>6</a:t>
            </a:fld>
            <a:endParaRPr lang="en-CA" dirty="0"/>
          </a:p>
        </p:txBody>
      </p:sp>
    </p:spTree>
    <p:extLst>
      <p:ext uri="{BB962C8B-B14F-4D97-AF65-F5344CB8AC3E}">
        <p14:creationId xmlns:p14="http://schemas.microsoft.com/office/powerpoint/2010/main" val="179829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Group 1, 2 &amp;3</a:t>
            </a:r>
            <a:endParaRPr lang="en-CA" dirty="0"/>
          </a:p>
        </p:txBody>
      </p:sp>
      <p:sp>
        <p:nvSpPr>
          <p:cNvPr id="4" name="Slide Number Placeholder 3"/>
          <p:cNvSpPr>
            <a:spLocks noGrp="1"/>
          </p:cNvSpPr>
          <p:nvPr>
            <p:ph type="sldNum" sz="quarter" idx="5"/>
          </p:nvPr>
        </p:nvSpPr>
        <p:spPr/>
        <p:txBody>
          <a:bodyPr/>
          <a:lstStyle/>
          <a:p>
            <a:fld id="{B430648C-0E15-4C79-9FFB-53AF4B65B072}" type="slidenum">
              <a:rPr lang="en-CA" smtClean="0"/>
              <a:t>7</a:t>
            </a:fld>
            <a:endParaRPr lang="en-CA" dirty="0"/>
          </a:p>
        </p:txBody>
      </p:sp>
    </p:spTree>
    <p:extLst>
      <p:ext uri="{BB962C8B-B14F-4D97-AF65-F5344CB8AC3E}">
        <p14:creationId xmlns:p14="http://schemas.microsoft.com/office/powerpoint/2010/main" val="411344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Grade 9 &amp; 10 students may take courses in the academic, locally-developed, open, and applied pathways.  In self-contained special education classes, students may take courses that do not lead to credits.</a:t>
            </a:r>
          </a:p>
          <a:p>
            <a:r>
              <a:rPr lang="en-US" dirty="0"/>
              <a:t>Students may choose courses from different pathways.  Example:  They could take Academic English and Applied Geography.</a:t>
            </a:r>
          </a:p>
          <a:p>
            <a:r>
              <a:rPr lang="en-US" dirty="0"/>
              <a:t>Starting in the 2021-22 school year, math will be offered as a </a:t>
            </a:r>
            <a:r>
              <a:rPr lang="en-US" dirty="0" err="1"/>
              <a:t>destreamed</a:t>
            </a:r>
            <a:r>
              <a:rPr lang="en-US" dirty="0"/>
              <a:t> class.</a:t>
            </a:r>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8</a:t>
            </a:fld>
            <a:endParaRPr lang="en-CA" dirty="0"/>
          </a:p>
        </p:txBody>
      </p:sp>
    </p:spTree>
    <p:extLst>
      <p:ext uri="{BB962C8B-B14F-4D97-AF65-F5344CB8AC3E}">
        <p14:creationId xmlns:p14="http://schemas.microsoft.com/office/powerpoint/2010/main" val="117555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STUDENTS MAY PRESENT WITH: </a:t>
            </a:r>
          </a:p>
          <a:p>
            <a:r>
              <a:rPr lang="en-US" sz="1200" b="0" i="0" u="none" strike="noStrike" kern="1200" baseline="0" dirty="0">
                <a:solidFill>
                  <a:schemeClr val="tx1"/>
                </a:solidFill>
                <a:latin typeface="+mn-lt"/>
                <a:ea typeface="+mn-ea"/>
                <a:cs typeface="+mn-cs"/>
              </a:rPr>
              <a:t>Effective work habits and learning skills combined with developing academic readiness </a:t>
            </a:r>
          </a:p>
          <a:p>
            <a:r>
              <a:rPr lang="en-US" sz="1200" b="0" i="0" u="none" strike="noStrike" kern="1200" baseline="0" dirty="0">
                <a:solidFill>
                  <a:schemeClr val="tx1"/>
                </a:solidFill>
                <a:latin typeface="+mn-lt"/>
                <a:ea typeface="+mn-ea"/>
                <a:cs typeface="+mn-cs"/>
              </a:rPr>
              <a:t>Effective academic readiness combined with developing work habits and learning skills </a:t>
            </a:r>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9</a:t>
            </a:fld>
            <a:endParaRPr lang="en-CA" dirty="0"/>
          </a:p>
        </p:txBody>
      </p:sp>
    </p:spTree>
    <p:extLst>
      <p:ext uri="{BB962C8B-B14F-4D97-AF65-F5344CB8AC3E}">
        <p14:creationId xmlns:p14="http://schemas.microsoft.com/office/powerpoint/2010/main" val="3496152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0648C-0E15-4C79-9FFB-53AF4B65B072}" type="slidenum">
              <a:rPr lang="en-CA" smtClean="0"/>
              <a:t>10</a:t>
            </a:fld>
            <a:endParaRPr lang="en-CA" dirty="0"/>
          </a:p>
        </p:txBody>
      </p:sp>
    </p:spTree>
    <p:extLst>
      <p:ext uri="{BB962C8B-B14F-4D97-AF65-F5344CB8AC3E}">
        <p14:creationId xmlns:p14="http://schemas.microsoft.com/office/powerpoint/2010/main" val="22296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423821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272002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250572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54654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359388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416806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4386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76268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185861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305724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CE0C25-7A45-4B1F-8DF1-7D188050DEE8}" type="datetimeFigureOut">
              <a:rPr lang="en-CA" smtClean="0"/>
              <a:t>27/11/2020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BE188AB-3BAB-46FC-9DB5-9E1F43FD72C9}" type="slidenum">
              <a:rPr lang="en-CA" smtClean="0"/>
              <a:t>‹#›</a:t>
            </a:fld>
            <a:endParaRPr lang="en-CA" dirty="0"/>
          </a:p>
        </p:txBody>
      </p:sp>
    </p:spTree>
    <p:extLst>
      <p:ext uri="{BB962C8B-B14F-4D97-AF65-F5344CB8AC3E}">
        <p14:creationId xmlns:p14="http://schemas.microsoft.com/office/powerpoint/2010/main" val="121959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E0C25-7A45-4B1F-8DF1-7D188050DEE8}" type="datetimeFigureOut">
              <a:rPr lang="en-CA" smtClean="0"/>
              <a:t>27/11/2020</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188AB-3BAB-46FC-9DB5-9E1F43FD72C9}" type="slidenum">
              <a:rPr lang="en-CA" smtClean="0"/>
              <a:t>‹#›</a:t>
            </a:fld>
            <a:endParaRPr lang="en-CA" dirty="0"/>
          </a:p>
        </p:txBody>
      </p:sp>
    </p:spTree>
    <p:extLst>
      <p:ext uri="{BB962C8B-B14F-4D97-AF65-F5344CB8AC3E}">
        <p14:creationId xmlns:p14="http://schemas.microsoft.com/office/powerpoint/2010/main" val="18430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YJhWRiY5d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hyperlink" Target="https://teams.microsoft.com/l/meetup-join/19%3ameeting_NGRiYjI2OWItZWM1YS00MmRhLWJiNGEtNzRkNTRhY2Q0MzYx%40thread.v2/0?context=%7b%22Tid%22%3a%22f4e5b749-8fd9-48fe-b056-79815a973799%22%2c%22Oid%22%3a%22d74340cb-07e9-4c33-8a7b-84bfa586dc2b%22%7d"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692696"/>
            <a:ext cx="8173416" cy="4339650"/>
          </a:xfrm>
          <a:prstGeom prst="rect">
            <a:avLst/>
          </a:prstGeom>
          <a:noFill/>
        </p:spPr>
        <p:txBody>
          <a:bodyPr wrap="square" rtlCol="0">
            <a:spAutoFit/>
          </a:bodyPr>
          <a:lstStyle/>
          <a:p>
            <a:pPr algn="ctr" eaLnBrk="1" hangingPunct="1"/>
            <a:r>
              <a:rPr lang="en-US" sz="4000" b="1" dirty="0">
                <a:latin typeface="Optima LT Std" pitchFamily="34" charset="0"/>
              </a:rPr>
              <a:t>GRAND ERIE DISTRICT SCHOOL BOARD</a:t>
            </a:r>
          </a:p>
          <a:p>
            <a:pPr algn="l" eaLnBrk="1" hangingPunct="1"/>
            <a:endParaRPr lang="en-US" sz="3200" dirty="0">
              <a:latin typeface="Optima LT Std" pitchFamily="34" charset="0"/>
            </a:endParaRPr>
          </a:p>
          <a:p>
            <a:pPr algn="ctr" eaLnBrk="1" hangingPunct="1"/>
            <a:endParaRPr lang="en-US" sz="3200" dirty="0">
              <a:latin typeface="Optima LT Std" pitchFamily="34" charset="0"/>
            </a:endParaRPr>
          </a:p>
          <a:p>
            <a:pPr algn="ctr" eaLnBrk="1" hangingPunct="1"/>
            <a:endParaRPr lang="en-US" sz="3200" dirty="0">
              <a:latin typeface="Optima LT Std" pitchFamily="34" charset="0"/>
            </a:endParaRPr>
          </a:p>
          <a:p>
            <a:pPr algn="ctr" eaLnBrk="1" hangingPunct="1"/>
            <a:endParaRPr lang="en-US" sz="3200" dirty="0">
              <a:latin typeface="Optima LT Std" pitchFamily="34" charset="0"/>
            </a:endParaRPr>
          </a:p>
          <a:p>
            <a:pPr algn="ctr" eaLnBrk="1" hangingPunct="1"/>
            <a:endParaRPr lang="en-US" sz="3200" dirty="0">
              <a:latin typeface="Optima LT Std" pitchFamily="34" charset="0"/>
            </a:endParaRPr>
          </a:p>
          <a:p>
            <a:pPr algn="ctr"/>
            <a:r>
              <a:rPr lang="en-US" sz="3600" b="1" dirty="0">
                <a:latin typeface="Optima LT Std" pitchFamily="34" charset="0"/>
              </a:rPr>
              <a:t>Welcome to Secondary School</a:t>
            </a:r>
            <a:endParaRPr lang="en-CA" sz="3600" b="1" dirty="0">
              <a:latin typeface="Optima LT Std"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pic>
        <p:nvPicPr>
          <p:cNvPr id="2" name="Picture 1"/>
          <p:cNvPicPr>
            <a:picLocks noChangeAspect="1"/>
          </p:cNvPicPr>
          <p:nvPr/>
        </p:nvPicPr>
        <p:blipFill>
          <a:blip r:embed="rId4"/>
          <a:stretch>
            <a:fillRect/>
          </a:stretch>
        </p:blipFill>
        <p:spPr>
          <a:xfrm>
            <a:off x="3419872" y="2060848"/>
            <a:ext cx="2755631" cy="2420322"/>
          </a:xfrm>
          <a:prstGeom prst="rect">
            <a:avLst/>
          </a:prstGeom>
        </p:spPr>
      </p:pic>
    </p:spTree>
    <p:extLst>
      <p:ext uri="{BB962C8B-B14F-4D97-AF65-F5344CB8AC3E}">
        <p14:creationId xmlns:p14="http://schemas.microsoft.com/office/powerpoint/2010/main" val="53889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4" name="TextBox 3"/>
          <p:cNvSpPr txBox="1"/>
          <p:nvPr/>
        </p:nvSpPr>
        <p:spPr>
          <a:xfrm>
            <a:off x="611560" y="260648"/>
            <a:ext cx="7848872" cy="4770537"/>
          </a:xfrm>
          <a:prstGeom prst="rect">
            <a:avLst/>
          </a:prstGeom>
          <a:noFill/>
        </p:spPr>
        <p:txBody>
          <a:bodyPr wrap="square" rtlCol="0">
            <a:spAutoFit/>
          </a:bodyPr>
          <a:lstStyle/>
          <a:p>
            <a:r>
              <a:rPr lang="en-US" sz="3200" b="1" dirty="0">
                <a:solidFill>
                  <a:srgbClr val="000000"/>
                </a:solidFill>
                <a:latin typeface="Optima LT Std"/>
              </a:rPr>
              <a:t>Non-Credit Courses (K) - </a:t>
            </a:r>
            <a:r>
              <a:rPr lang="en-US" sz="2400" dirty="0"/>
              <a:t>May lead to a Certificate of Accomplishment, support work/living, and in some cases, an Ontario Secondary School Certificate </a:t>
            </a:r>
          </a:p>
          <a:p>
            <a:endParaRPr lang="en-US" sz="2400" dirty="0"/>
          </a:p>
          <a:p>
            <a:r>
              <a:rPr lang="en-US" sz="2400" b="1" dirty="0"/>
              <a:t>Special Education Courses (K) - </a:t>
            </a:r>
            <a:r>
              <a:rPr lang="en-US" sz="2400" dirty="0"/>
              <a:t>allow students to focus on functional life skills and/or job readiness skills within schools that have a self-contained special education setting. Expectations are individualized for students who have a variety of strengths and needs. In some cases, these courses can be preparation for participation in Locally Developed Compulsory Courses.</a:t>
            </a:r>
          </a:p>
          <a:p>
            <a:endParaRPr lang="en-CA" sz="3200" dirty="0">
              <a:latin typeface="Optima LT Std"/>
            </a:endParaRPr>
          </a:p>
        </p:txBody>
      </p:sp>
    </p:spTree>
    <p:extLst>
      <p:ext uri="{BB962C8B-B14F-4D97-AF65-F5344CB8AC3E}">
        <p14:creationId xmlns:p14="http://schemas.microsoft.com/office/powerpoint/2010/main" val="48121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4" name="TextBox 3"/>
          <p:cNvSpPr txBox="1"/>
          <p:nvPr/>
        </p:nvSpPr>
        <p:spPr>
          <a:xfrm>
            <a:off x="611560" y="260648"/>
            <a:ext cx="7848872" cy="4524315"/>
          </a:xfrm>
          <a:prstGeom prst="rect">
            <a:avLst/>
          </a:prstGeom>
          <a:noFill/>
        </p:spPr>
        <p:txBody>
          <a:bodyPr wrap="square" rtlCol="0">
            <a:spAutoFit/>
          </a:bodyPr>
          <a:lstStyle/>
          <a:p>
            <a:endParaRPr lang="en-US" sz="3200" b="1" dirty="0">
              <a:solidFill>
                <a:srgbClr val="000000"/>
              </a:solidFill>
              <a:latin typeface="Optima LT Std"/>
            </a:endParaRPr>
          </a:p>
          <a:p>
            <a:r>
              <a:rPr lang="en-US" sz="3200" b="1" dirty="0">
                <a:solidFill>
                  <a:srgbClr val="000000"/>
                </a:solidFill>
                <a:latin typeface="Optima LT Std"/>
              </a:rPr>
              <a:t>Locally Developed Courses (L)– </a:t>
            </a:r>
            <a:r>
              <a:rPr lang="en-US" sz="2400" dirty="0"/>
              <a:t>courses may be chosen based on conversations with the Family, Learning Resource Teacher, and Classroom Teacher </a:t>
            </a:r>
            <a:endParaRPr lang="en-US" sz="2400" dirty="0">
              <a:solidFill>
                <a:srgbClr val="000000"/>
              </a:solidFill>
              <a:latin typeface="Optima LT Std"/>
            </a:endParaRPr>
          </a:p>
          <a:p>
            <a:endParaRPr lang="en-US" sz="3200" b="1" dirty="0">
              <a:solidFill>
                <a:srgbClr val="000000"/>
              </a:solidFill>
              <a:latin typeface="Optima LT Std"/>
            </a:endParaRPr>
          </a:p>
          <a:p>
            <a:r>
              <a:rPr lang="en-US" sz="2400" b="1" dirty="0">
                <a:solidFill>
                  <a:srgbClr val="000000"/>
                </a:solidFill>
                <a:latin typeface="Optima LT Std"/>
              </a:rPr>
              <a:t>THESE COURSES </a:t>
            </a:r>
            <a:r>
              <a:rPr lang="en-US" sz="2400" dirty="0"/>
              <a:t>are designed for students who have specific-learning needs and require more direction in the classroom. Students will learn essential and practical concepts of a subject.</a:t>
            </a:r>
          </a:p>
          <a:p>
            <a:endParaRPr lang="en-US" sz="2400" dirty="0"/>
          </a:p>
          <a:p>
            <a:endParaRPr lang="en-US" sz="2400" dirty="0"/>
          </a:p>
        </p:txBody>
      </p:sp>
    </p:spTree>
    <p:extLst>
      <p:ext uri="{BB962C8B-B14F-4D97-AF65-F5344CB8AC3E}">
        <p14:creationId xmlns:p14="http://schemas.microsoft.com/office/powerpoint/2010/main" val="364968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4" name="TextBox 3"/>
          <p:cNvSpPr txBox="1"/>
          <p:nvPr/>
        </p:nvSpPr>
        <p:spPr>
          <a:xfrm>
            <a:off x="611560" y="260648"/>
            <a:ext cx="7848872" cy="4401205"/>
          </a:xfrm>
          <a:prstGeom prst="rect">
            <a:avLst/>
          </a:prstGeom>
          <a:noFill/>
        </p:spPr>
        <p:txBody>
          <a:bodyPr wrap="square" rtlCol="0">
            <a:spAutoFit/>
          </a:bodyPr>
          <a:lstStyle/>
          <a:p>
            <a:endParaRPr lang="en-US" sz="3200" b="1" dirty="0">
              <a:solidFill>
                <a:srgbClr val="000000"/>
              </a:solidFill>
              <a:latin typeface="Optima LT Std"/>
            </a:endParaRPr>
          </a:p>
          <a:p>
            <a:r>
              <a:rPr lang="en-US" sz="3200" b="1" dirty="0">
                <a:solidFill>
                  <a:srgbClr val="000000"/>
                </a:solidFill>
                <a:latin typeface="Optima LT Std"/>
              </a:rPr>
              <a:t>Open Courses (O) - </a:t>
            </a:r>
            <a:r>
              <a:rPr lang="en-US" sz="2400" dirty="0"/>
              <a:t>allow students to learn concepts and skills designed to prepare them for further study in the subject area. Generally the optional courses (art, business studies, drama, family studies, music, physical education and technology courses) are offered at the open level.</a:t>
            </a:r>
          </a:p>
          <a:p>
            <a:endParaRPr lang="en-US" sz="2400" dirty="0"/>
          </a:p>
          <a:p>
            <a:r>
              <a:rPr lang="en-US" sz="2400" dirty="0"/>
              <a:t>Expectations are created for all students and these students can have a variety of learning skills.</a:t>
            </a:r>
          </a:p>
          <a:p>
            <a:endParaRPr lang="en-US" sz="2400" dirty="0"/>
          </a:p>
          <a:p>
            <a:endParaRPr lang="en-US" sz="2400" dirty="0"/>
          </a:p>
        </p:txBody>
      </p:sp>
    </p:spTree>
    <p:extLst>
      <p:ext uri="{BB962C8B-B14F-4D97-AF65-F5344CB8AC3E}">
        <p14:creationId xmlns:p14="http://schemas.microsoft.com/office/powerpoint/2010/main" val="147246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4" name="TextBox 3"/>
          <p:cNvSpPr txBox="1"/>
          <p:nvPr/>
        </p:nvSpPr>
        <p:spPr>
          <a:xfrm>
            <a:off x="611560" y="548680"/>
            <a:ext cx="7848872" cy="4647426"/>
          </a:xfrm>
          <a:prstGeom prst="rect">
            <a:avLst/>
          </a:prstGeom>
          <a:noFill/>
        </p:spPr>
        <p:txBody>
          <a:bodyPr wrap="square" rtlCol="0">
            <a:spAutoFit/>
          </a:bodyPr>
          <a:lstStyle/>
          <a:p>
            <a:r>
              <a:rPr lang="en-US" sz="3200" b="1" dirty="0">
                <a:solidFill>
                  <a:srgbClr val="000000"/>
                </a:solidFill>
                <a:latin typeface="Optima LT Std"/>
              </a:rPr>
              <a:t>Applied Courses (P) </a:t>
            </a:r>
            <a:r>
              <a:rPr lang="en-US" sz="3200" dirty="0">
                <a:solidFill>
                  <a:srgbClr val="000000"/>
                </a:solidFill>
                <a:latin typeface="Optima LT Std"/>
              </a:rPr>
              <a:t>-</a:t>
            </a:r>
            <a:r>
              <a:rPr lang="en-US" b="1" dirty="0"/>
              <a:t> </a:t>
            </a:r>
            <a:r>
              <a:rPr lang="en-US" sz="2400" dirty="0"/>
              <a:t>May lead to post-secondary education, including College or Apprenticeship; or to Workplace </a:t>
            </a:r>
          </a:p>
          <a:p>
            <a:endParaRPr lang="en-US" sz="2400" dirty="0"/>
          </a:p>
          <a:p>
            <a:r>
              <a:rPr lang="en-CA" sz="2400" b="1" dirty="0"/>
              <a:t>THESE COURSES: </a:t>
            </a:r>
          </a:p>
          <a:p>
            <a:r>
              <a:rPr lang="en-US" dirty="0"/>
              <a:t>• </a:t>
            </a:r>
            <a:r>
              <a:rPr lang="en-US" sz="2400" dirty="0"/>
              <a:t>Focus on the essential concepts of a subject </a:t>
            </a:r>
          </a:p>
          <a:p>
            <a:r>
              <a:rPr lang="en-US" sz="2400" dirty="0"/>
              <a:t>• Develop students’ knowledge and skills through practical applications and concrete examples </a:t>
            </a:r>
          </a:p>
          <a:p>
            <a:r>
              <a:rPr lang="en-US" sz="2400" dirty="0"/>
              <a:t>• Use familiar situations to illustrate ideas </a:t>
            </a:r>
          </a:p>
          <a:p>
            <a:r>
              <a:rPr lang="en-US" sz="2400" dirty="0"/>
              <a:t>• Present and evaluate curriculum at a gradual pace according to students' needs</a:t>
            </a:r>
          </a:p>
          <a:p>
            <a:endParaRPr lang="en-US" sz="2400" dirty="0"/>
          </a:p>
        </p:txBody>
      </p:sp>
    </p:spTree>
    <p:extLst>
      <p:ext uri="{BB962C8B-B14F-4D97-AF65-F5344CB8AC3E}">
        <p14:creationId xmlns:p14="http://schemas.microsoft.com/office/powerpoint/2010/main" val="43399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4" name="TextBox 3"/>
          <p:cNvSpPr txBox="1"/>
          <p:nvPr/>
        </p:nvSpPr>
        <p:spPr>
          <a:xfrm>
            <a:off x="611560" y="260648"/>
            <a:ext cx="7848872" cy="2431435"/>
          </a:xfrm>
          <a:prstGeom prst="rect">
            <a:avLst/>
          </a:prstGeom>
          <a:noFill/>
        </p:spPr>
        <p:txBody>
          <a:bodyPr wrap="square" rtlCol="0">
            <a:spAutoFit/>
          </a:bodyPr>
          <a:lstStyle/>
          <a:p>
            <a:endParaRPr lang="en-US" sz="3200" b="1" dirty="0">
              <a:solidFill>
                <a:srgbClr val="000000"/>
              </a:solidFill>
              <a:latin typeface="Optima LT Std"/>
            </a:endParaRPr>
          </a:p>
          <a:p>
            <a:r>
              <a:rPr lang="en-US" sz="3200" dirty="0">
                <a:highlight>
                  <a:srgbClr val="00FF00"/>
                </a:highlight>
              </a:rPr>
              <a:t>Destreamed Grade 9 Mathematics Course</a:t>
            </a:r>
          </a:p>
          <a:p>
            <a:endParaRPr lang="en-US" sz="3200" dirty="0"/>
          </a:p>
          <a:p>
            <a:endParaRPr lang="en-US" sz="3200" dirty="0"/>
          </a:p>
          <a:p>
            <a:endParaRPr lang="en-US" sz="2400" dirty="0"/>
          </a:p>
        </p:txBody>
      </p:sp>
    </p:spTree>
    <p:extLst>
      <p:ext uri="{BB962C8B-B14F-4D97-AF65-F5344CB8AC3E}">
        <p14:creationId xmlns:p14="http://schemas.microsoft.com/office/powerpoint/2010/main" val="124793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3" name="TextBox 2"/>
          <p:cNvSpPr txBox="1"/>
          <p:nvPr/>
        </p:nvSpPr>
        <p:spPr>
          <a:xfrm>
            <a:off x="683568" y="476672"/>
            <a:ext cx="7704856" cy="4339650"/>
          </a:xfrm>
          <a:prstGeom prst="rect">
            <a:avLst/>
          </a:prstGeom>
          <a:noFill/>
        </p:spPr>
        <p:txBody>
          <a:bodyPr wrap="square" rtlCol="0">
            <a:spAutoFit/>
          </a:bodyPr>
          <a:lstStyle/>
          <a:p>
            <a:r>
              <a:rPr lang="en-US" sz="2800" b="1" dirty="0">
                <a:latin typeface="Optima LT Std"/>
              </a:rPr>
              <a:t>Summer School Reach Ahead Opportunities</a:t>
            </a:r>
          </a:p>
          <a:p>
            <a:endParaRPr lang="en-US" sz="2800" b="1" dirty="0">
              <a:latin typeface="Optima LT Std"/>
            </a:endParaRPr>
          </a:p>
          <a:p>
            <a:r>
              <a:rPr lang="en-US" sz="3200" dirty="0"/>
              <a:t>Reach ahead opportunities are available to Grade 7 and Grade 8 students who wish to acquire a secondary school credit prior to their official enrolment in secondary school. Summer school registration information will be available at </a:t>
            </a:r>
            <a:r>
              <a:rPr lang="en-US" sz="3200" dirty="0">
                <a:solidFill>
                  <a:schemeClr val="tx2">
                    <a:lumMod val="60000"/>
                    <a:lumOff val="40000"/>
                  </a:schemeClr>
                </a:solidFill>
              </a:rPr>
              <a:t>granderie.ca</a:t>
            </a:r>
            <a:r>
              <a:rPr lang="en-US" sz="3200" dirty="0"/>
              <a:t>.</a:t>
            </a:r>
            <a:endParaRPr lang="en-US" sz="3200" dirty="0">
              <a:latin typeface="Optima LT Std"/>
            </a:endParaRPr>
          </a:p>
          <a:p>
            <a:endParaRPr lang="en-US" sz="2800" dirty="0">
              <a:latin typeface="Optima LT Std"/>
            </a:endParaRPr>
          </a:p>
        </p:txBody>
      </p:sp>
    </p:spTree>
    <p:extLst>
      <p:ext uri="{BB962C8B-B14F-4D97-AF65-F5344CB8AC3E}">
        <p14:creationId xmlns:p14="http://schemas.microsoft.com/office/powerpoint/2010/main" val="282932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3" name="TextBox 2"/>
          <p:cNvSpPr txBox="1"/>
          <p:nvPr/>
        </p:nvSpPr>
        <p:spPr>
          <a:xfrm>
            <a:off x="755576" y="476672"/>
            <a:ext cx="7704856" cy="5201424"/>
          </a:xfrm>
          <a:prstGeom prst="rect">
            <a:avLst/>
          </a:prstGeom>
          <a:noFill/>
        </p:spPr>
        <p:txBody>
          <a:bodyPr wrap="square" rtlCol="0">
            <a:spAutoFit/>
          </a:bodyPr>
          <a:lstStyle/>
          <a:p>
            <a:r>
              <a:rPr lang="en-US" sz="4000" b="1" dirty="0">
                <a:latin typeface="Optima LT Std"/>
              </a:rPr>
              <a:t>Grade 11 and 12 Pathways:</a:t>
            </a:r>
          </a:p>
          <a:p>
            <a:endParaRPr lang="en-US" b="1" dirty="0"/>
          </a:p>
          <a:p>
            <a:r>
              <a:rPr lang="en-US" sz="3200" dirty="0">
                <a:latin typeface="Optima LT Std"/>
              </a:rPr>
              <a:t>Six types of courses are available:</a:t>
            </a:r>
          </a:p>
          <a:p>
            <a:pPr marL="457200" indent="-457200">
              <a:buFont typeface="Arial" panose="020B0604020202020204" pitchFamily="34" charset="0"/>
              <a:buChar char="•"/>
            </a:pPr>
            <a:r>
              <a:rPr lang="en-US" sz="3200" dirty="0">
                <a:latin typeface="Optima LT Std"/>
              </a:rPr>
              <a:t>College courses (C)</a:t>
            </a:r>
          </a:p>
          <a:p>
            <a:pPr marL="457200" indent="-457200">
              <a:buFont typeface="Arial" panose="020B0604020202020204" pitchFamily="34" charset="0"/>
              <a:buChar char="•"/>
            </a:pPr>
            <a:r>
              <a:rPr lang="en-US" sz="3200" dirty="0">
                <a:latin typeface="Optima LT Std"/>
              </a:rPr>
              <a:t>Workplace courses (E)</a:t>
            </a:r>
          </a:p>
          <a:p>
            <a:pPr marL="457200" indent="-457200">
              <a:buFont typeface="Arial" panose="020B0604020202020204" pitchFamily="34" charset="0"/>
              <a:buChar char="•"/>
            </a:pPr>
            <a:r>
              <a:rPr lang="en-US" sz="3200" dirty="0">
                <a:latin typeface="Optima LT Std"/>
              </a:rPr>
              <a:t>Non-Credit courses (K)</a:t>
            </a:r>
          </a:p>
          <a:p>
            <a:pPr marL="457200" indent="-457200">
              <a:buFont typeface="Arial" panose="020B0604020202020204" pitchFamily="34" charset="0"/>
              <a:buChar char="•"/>
            </a:pPr>
            <a:r>
              <a:rPr lang="en-US" sz="3200" dirty="0">
                <a:latin typeface="Optima LT Std"/>
              </a:rPr>
              <a:t>College/University courses (M)</a:t>
            </a:r>
          </a:p>
          <a:p>
            <a:pPr marL="457200" indent="-457200">
              <a:buFont typeface="Arial" panose="020B0604020202020204" pitchFamily="34" charset="0"/>
              <a:buChar char="•"/>
            </a:pPr>
            <a:r>
              <a:rPr lang="en-US" sz="3200" dirty="0">
                <a:latin typeface="Optima LT Std"/>
              </a:rPr>
              <a:t>Open courses (O)</a:t>
            </a:r>
          </a:p>
          <a:p>
            <a:pPr marL="457200" indent="-457200">
              <a:buFont typeface="Arial" panose="020B0604020202020204" pitchFamily="34" charset="0"/>
              <a:buChar char="•"/>
            </a:pPr>
            <a:r>
              <a:rPr lang="en-US" sz="3200" dirty="0">
                <a:latin typeface="Optima LT Std"/>
              </a:rPr>
              <a:t>University courses (U)</a:t>
            </a:r>
          </a:p>
          <a:p>
            <a:pPr marL="457200" indent="-457200">
              <a:buFont typeface="Arial" panose="020B0604020202020204" pitchFamily="34" charset="0"/>
              <a:buChar char="•"/>
            </a:pPr>
            <a:endParaRPr lang="en-US" sz="3200" dirty="0">
              <a:latin typeface="Optima LT Std"/>
            </a:endParaRPr>
          </a:p>
          <a:p>
            <a:endParaRPr lang="en-CA" dirty="0"/>
          </a:p>
        </p:txBody>
      </p:sp>
    </p:spTree>
    <p:extLst>
      <p:ext uri="{BB962C8B-B14F-4D97-AF65-F5344CB8AC3E}">
        <p14:creationId xmlns:p14="http://schemas.microsoft.com/office/powerpoint/2010/main" val="269628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3" name="TextBox 2"/>
          <p:cNvSpPr txBox="1"/>
          <p:nvPr/>
        </p:nvSpPr>
        <p:spPr>
          <a:xfrm>
            <a:off x="683568" y="476672"/>
            <a:ext cx="7704856" cy="5816977"/>
          </a:xfrm>
          <a:prstGeom prst="rect">
            <a:avLst/>
          </a:prstGeom>
          <a:noFill/>
        </p:spPr>
        <p:txBody>
          <a:bodyPr wrap="square" rtlCol="0">
            <a:spAutoFit/>
          </a:bodyPr>
          <a:lstStyle/>
          <a:p>
            <a:r>
              <a:rPr lang="en-US" sz="3600" b="1" dirty="0">
                <a:latin typeface="Optima LT Std"/>
              </a:rPr>
              <a:t>Specialized Courses available in Grade 11 &amp; 12:</a:t>
            </a:r>
          </a:p>
          <a:p>
            <a:endParaRPr lang="en-US" sz="3600" b="1" dirty="0">
              <a:latin typeface="Optima LT Std"/>
            </a:endParaRPr>
          </a:p>
          <a:p>
            <a:pPr marL="571500" indent="-571500">
              <a:buFont typeface="Arial" panose="020B0604020202020204" pitchFamily="34" charset="0"/>
              <a:buChar char="•"/>
            </a:pPr>
            <a:r>
              <a:rPr lang="en-US" sz="3200" dirty="0">
                <a:latin typeface="Optima LT Std"/>
              </a:rPr>
              <a:t>Dual Credits/SWAC </a:t>
            </a:r>
          </a:p>
          <a:p>
            <a:pPr marL="571500" indent="-571500">
              <a:buFont typeface="Arial" panose="020B0604020202020204" pitchFamily="34" charset="0"/>
              <a:buChar char="•"/>
            </a:pPr>
            <a:r>
              <a:rPr lang="en-US" sz="3200" dirty="0">
                <a:latin typeface="Optima LT Std"/>
              </a:rPr>
              <a:t>Magnet Programs (horticulture, baking, auto body, small engines, cosmetology)</a:t>
            </a:r>
          </a:p>
          <a:p>
            <a:pPr marL="571500" indent="-571500">
              <a:buFont typeface="Arial" panose="020B0604020202020204" pitchFamily="34" charset="0"/>
              <a:buChar char="•"/>
            </a:pPr>
            <a:r>
              <a:rPr lang="en-US" sz="3200" dirty="0">
                <a:latin typeface="Optima LT Std"/>
              </a:rPr>
              <a:t>Co-operative Education</a:t>
            </a:r>
          </a:p>
          <a:p>
            <a:pPr marL="571500" indent="-571500">
              <a:buFont typeface="Arial" panose="020B0604020202020204" pitchFamily="34" charset="0"/>
              <a:buChar char="•"/>
            </a:pPr>
            <a:r>
              <a:rPr lang="en-US" sz="3200" dirty="0">
                <a:latin typeface="Optima LT Std"/>
              </a:rPr>
              <a:t>Advanced Placement (AP)</a:t>
            </a:r>
          </a:p>
          <a:p>
            <a:pPr marL="571500" indent="-571500">
              <a:buFont typeface="Arial" panose="020B0604020202020204" pitchFamily="34" charset="0"/>
              <a:buChar char="•"/>
            </a:pPr>
            <a:r>
              <a:rPr lang="en-US" sz="3200" dirty="0">
                <a:latin typeface="Optima LT Std"/>
              </a:rPr>
              <a:t>eLearning Courses</a:t>
            </a:r>
          </a:p>
          <a:p>
            <a:pPr marL="571500" indent="-571500">
              <a:buFont typeface="Arial" panose="020B0604020202020204" pitchFamily="34" charset="0"/>
              <a:buChar char="•"/>
            </a:pPr>
            <a:endParaRPr lang="en-US" sz="3600" dirty="0">
              <a:latin typeface="Optima LT Std"/>
            </a:endParaRPr>
          </a:p>
          <a:p>
            <a:endParaRPr lang="en-US" sz="3600" b="1" dirty="0">
              <a:latin typeface="Optima LT Std"/>
            </a:endParaRPr>
          </a:p>
        </p:txBody>
      </p:sp>
    </p:spTree>
    <p:extLst>
      <p:ext uri="{BB962C8B-B14F-4D97-AF65-F5344CB8AC3E}">
        <p14:creationId xmlns:p14="http://schemas.microsoft.com/office/powerpoint/2010/main" val="3269189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3" name="TextBox 2"/>
          <p:cNvSpPr txBox="1"/>
          <p:nvPr/>
        </p:nvSpPr>
        <p:spPr>
          <a:xfrm>
            <a:off x="467544" y="2496658"/>
            <a:ext cx="7704856" cy="3262432"/>
          </a:xfrm>
          <a:prstGeom prst="rect">
            <a:avLst/>
          </a:prstGeom>
          <a:noFill/>
        </p:spPr>
        <p:txBody>
          <a:bodyPr wrap="square" rtlCol="0">
            <a:spAutoFit/>
          </a:bodyPr>
          <a:lstStyle/>
          <a:p>
            <a:r>
              <a:rPr lang="en-US" sz="3400" dirty="0"/>
              <a:t>Specialist High Skills Major students complete a bundle of classroom courses, workplace experiences and sector certifications to receive a special designation, also known as the red seal, on their Ontari</a:t>
            </a:r>
            <a:r>
              <a:rPr lang="en-US" sz="3600" dirty="0"/>
              <a:t>o Secondary School Diploma.</a:t>
            </a:r>
            <a:endParaRPr lang="en-US" sz="3600" b="1" dirty="0">
              <a:latin typeface="Optima LT Std"/>
            </a:endParaRPr>
          </a:p>
        </p:txBody>
      </p:sp>
      <p:pic>
        <p:nvPicPr>
          <p:cNvPr id="2" name="Picture 1"/>
          <p:cNvPicPr>
            <a:picLocks noChangeAspect="1"/>
          </p:cNvPicPr>
          <p:nvPr/>
        </p:nvPicPr>
        <p:blipFill>
          <a:blip r:embed="rId5"/>
          <a:stretch>
            <a:fillRect/>
          </a:stretch>
        </p:blipFill>
        <p:spPr>
          <a:xfrm>
            <a:off x="20236" y="0"/>
            <a:ext cx="9016765" cy="2496658"/>
          </a:xfrm>
          <a:prstGeom prst="rect">
            <a:avLst/>
          </a:prstGeom>
        </p:spPr>
      </p:pic>
    </p:spTree>
    <p:extLst>
      <p:ext uri="{BB962C8B-B14F-4D97-AF65-F5344CB8AC3E}">
        <p14:creationId xmlns:p14="http://schemas.microsoft.com/office/powerpoint/2010/main" val="271566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3" name="TextBox 2"/>
          <p:cNvSpPr txBox="1"/>
          <p:nvPr/>
        </p:nvSpPr>
        <p:spPr>
          <a:xfrm>
            <a:off x="539552" y="2248250"/>
            <a:ext cx="7704856" cy="3508653"/>
          </a:xfrm>
          <a:prstGeom prst="rect">
            <a:avLst/>
          </a:prstGeom>
          <a:noFill/>
        </p:spPr>
        <p:txBody>
          <a:bodyPr wrap="square" rtlCol="0">
            <a:spAutoFit/>
          </a:bodyPr>
          <a:lstStyle/>
          <a:p>
            <a:r>
              <a:rPr lang="en-US" sz="3200" dirty="0">
                <a:latin typeface="Optima LT Std"/>
              </a:rPr>
              <a:t>Grand Erie secondary schools offer 35 SHSM Programs in 10 different economic sectors.</a:t>
            </a:r>
          </a:p>
          <a:p>
            <a:r>
              <a:rPr lang="en-US" sz="2400" dirty="0">
                <a:latin typeface="Optima LT Std"/>
              </a:rPr>
              <a:t>Arts and Culture		Construction</a:t>
            </a:r>
          </a:p>
          <a:p>
            <a:r>
              <a:rPr lang="en-US" sz="2400" dirty="0">
                <a:latin typeface="Optima LT Std"/>
              </a:rPr>
              <a:t>Environment                       Health and Wellness</a:t>
            </a:r>
          </a:p>
          <a:p>
            <a:r>
              <a:rPr lang="en-US" sz="2400" dirty="0">
                <a:latin typeface="Optima LT Std"/>
              </a:rPr>
              <a:t>Horticulture                         Hospitality</a:t>
            </a:r>
          </a:p>
          <a:p>
            <a:r>
              <a:rPr lang="en-US" sz="2400" dirty="0">
                <a:latin typeface="Optima LT Std"/>
              </a:rPr>
              <a:t>Information Technology      Manufacturing                     Sports                                 Transportation</a:t>
            </a:r>
          </a:p>
        </p:txBody>
      </p:sp>
      <p:pic>
        <p:nvPicPr>
          <p:cNvPr id="2" name="Picture 1"/>
          <p:cNvPicPr>
            <a:picLocks noChangeAspect="1"/>
          </p:cNvPicPr>
          <p:nvPr/>
        </p:nvPicPr>
        <p:blipFill>
          <a:blip r:embed="rId5"/>
          <a:stretch>
            <a:fillRect/>
          </a:stretch>
        </p:blipFill>
        <p:spPr>
          <a:xfrm>
            <a:off x="0" y="-152753"/>
            <a:ext cx="9016765" cy="2496658"/>
          </a:xfrm>
          <a:prstGeom prst="rect">
            <a:avLst/>
          </a:prstGeom>
        </p:spPr>
      </p:pic>
    </p:spTree>
    <p:extLst>
      <p:ext uri="{BB962C8B-B14F-4D97-AF65-F5344CB8AC3E}">
        <p14:creationId xmlns:p14="http://schemas.microsoft.com/office/powerpoint/2010/main" val="182614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692696"/>
            <a:ext cx="8173416" cy="646331"/>
          </a:xfrm>
          <a:prstGeom prst="rect">
            <a:avLst/>
          </a:prstGeom>
          <a:noFill/>
        </p:spPr>
        <p:txBody>
          <a:bodyPr wrap="square" rtlCol="0">
            <a:spAutoFit/>
          </a:bodyPr>
          <a:lstStyle/>
          <a:p>
            <a:pPr algn="ctr" eaLnBrk="1" hangingPunct="1"/>
            <a:r>
              <a:rPr lang="en-US" sz="3600" b="1" dirty="0">
                <a:latin typeface="Optima LT Std" pitchFamily="34" charset="0"/>
              </a:rPr>
              <a:t>Land Acknowledgement</a:t>
            </a:r>
            <a:endParaRPr lang="en-CA" sz="3600" b="1" dirty="0">
              <a:latin typeface="Optima LT Std"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pic>
        <p:nvPicPr>
          <p:cNvPr id="7" name="Picture 6">
            <a:extLst>
              <a:ext uri="{FF2B5EF4-FFF2-40B4-BE49-F238E27FC236}">
                <a16:creationId xmlns:a16="http://schemas.microsoft.com/office/drawing/2014/main" id="{344E9699-8D4E-4ECF-BA19-9E021EC98075}"/>
              </a:ext>
            </a:extLst>
          </p:cNvPr>
          <p:cNvPicPr>
            <a:picLocks noChangeAspect="1"/>
          </p:cNvPicPr>
          <p:nvPr/>
        </p:nvPicPr>
        <p:blipFill>
          <a:blip r:embed="rId5"/>
          <a:stretch>
            <a:fillRect/>
          </a:stretch>
        </p:blipFill>
        <p:spPr>
          <a:xfrm>
            <a:off x="1760305" y="1643865"/>
            <a:ext cx="5623389" cy="4217542"/>
          </a:xfrm>
          <a:prstGeom prst="rect">
            <a:avLst/>
          </a:prstGeom>
        </p:spPr>
      </p:pic>
    </p:spTree>
    <p:extLst>
      <p:ext uri="{BB962C8B-B14F-4D97-AF65-F5344CB8AC3E}">
        <p14:creationId xmlns:p14="http://schemas.microsoft.com/office/powerpoint/2010/main" val="1536278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3" name="TextBox 2"/>
          <p:cNvSpPr txBox="1"/>
          <p:nvPr/>
        </p:nvSpPr>
        <p:spPr>
          <a:xfrm>
            <a:off x="719572" y="476672"/>
            <a:ext cx="7704856" cy="5139869"/>
          </a:xfrm>
          <a:prstGeom prst="rect">
            <a:avLst/>
          </a:prstGeom>
          <a:noFill/>
        </p:spPr>
        <p:txBody>
          <a:bodyPr wrap="square" rtlCol="0">
            <a:spAutoFit/>
          </a:bodyPr>
          <a:lstStyle/>
          <a:p>
            <a:r>
              <a:rPr lang="en-US" sz="3600" b="1" dirty="0">
                <a:latin typeface="Optima LT Std"/>
              </a:rPr>
              <a:t>Ontario Youth Apprenticeship Program</a:t>
            </a:r>
          </a:p>
          <a:p>
            <a:r>
              <a:rPr lang="en-US" sz="3200" dirty="0">
                <a:latin typeface="Optima LT Std"/>
              </a:rPr>
              <a:t>Students gain knowledge and </a:t>
            </a:r>
          </a:p>
          <a:p>
            <a:r>
              <a:rPr lang="en-US" sz="3200" dirty="0">
                <a:latin typeface="Optima LT Std"/>
              </a:rPr>
              <a:t>experience in an apprenticeable</a:t>
            </a:r>
          </a:p>
          <a:p>
            <a:r>
              <a:rPr lang="en-US" sz="3200" dirty="0">
                <a:latin typeface="Optima LT Std"/>
              </a:rPr>
              <a:t>trade while working at an eligible work placement.</a:t>
            </a:r>
          </a:p>
          <a:p>
            <a:r>
              <a:rPr lang="en-US" sz="3200" dirty="0">
                <a:latin typeface="Optima LT Std"/>
              </a:rPr>
              <a:t>Apprenticeships are an excellent way of learning valuable work skills and are a viable alternative to traditional</a:t>
            </a:r>
          </a:p>
          <a:p>
            <a:r>
              <a:rPr lang="en-US" sz="3200" dirty="0">
                <a:latin typeface="Optima LT Std"/>
              </a:rPr>
              <a:t>post-secondary programs.</a:t>
            </a:r>
          </a:p>
        </p:txBody>
      </p:sp>
      <p:pic>
        <p:nvPicPr>
          <p:cNvPr id="2" name="Picture 1"/>
          <p:cNvPicPr>
            <a:picLocks noChangeAspect="1"/>
          </p:cNvPicPr>
          <p:nvPr/>
        </p:nvPicPr>
        <p:blipFill>
          <a:blip r:embed="rId5"/>
          <a:stretch>
            <a:fillRect/>
          </a:stretch>
        </p:blipFill>
        <p:spPr>
          <a:xfrm>
            <a:off x="6707597" y="1052736"/>
            <a:ext cx="2448600" cy="2139433"/>
          </a:xfrm>
          <a:prstGeom prst="rect">
            <a:avLst/>
          </a:prstGeom>
        </p:spPr>
      </p:pic>
    </p:spTree>
    <p:extLst>
      <p:ext uri="{BB962C8B-B14F-4D97-AF65-F5344CB8AC3E}">
        <p14:creationId xmlns:p14="http://schemas.microsoft.com/office/powerpoint/2010/main" val="246924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2" name="TextBox 1"/>
          <p:cNvSpPr txBox="1"/>
          <p:nvPr/>
        </p:nvSpPr>
        <p:spPr>
          <a:xfrm>
            <a:off x="467544" y="620688"/>
            <a:ext cx="8208912" cy="6370975"/>
          </a:xfrm>
          <a:prstGeom prst="rect">
            <a:avLst/>
          </a:prstGeom>
          <a:noFill/>
        </p:spPr>
        <p:txBody>
          <a:bodyPr wrap="square" rtlCol="0">
            <a:spAutoFit/>
          </a:bodyPr>
          <a:lstStyle/>
          <a:p>
            <a:r>
              <a:rPr lang="en-US" sz="3600" b="1" dirty="0">
                <a:latin typeface="Optima LT Std"/>
              </a:rPr>
              <a:t>Extra-curricular Opportunities at Secondary School:</a:t>
            </a:r>
          </a:p>
          <a:p>
            <a:pPr marL="457200" indent="-457200">
              <a:buFont typeface="Arial" panose="020B0604020202020204" pitchFamily="34" charset="0"/>
              <a:buChar char="•"/>
            </a:pPr>
            <a:r>
              <a:rPr lang="en-US" sz="3200" dirty="0">
                <a:latin typeface="Optima LT Std"/>
              </a:rPr>
              <a:t>Athletics (various sports per season and intramurals)</a:t>
            </a:r>
          </a:p>
          <a:p>
            <a:pPr marL="457200" indent="-457200">
              <a:buFont typeface="Arial" panose="020B0604020202020204" pitchFamily="34" charset="0"/>
              <a:buChar char="•"/>
            </a:pPr>
            <a:r>
              <a:rPr lang="en-US" sz="3200" dirty="0">
                <a:latin typeface="Optima LT Std"/>
              </a:rPr>
              <a:t>Clubs (Band, Drama, Chess, Yearbook, GSA)</a:t>
            </a:r>
          </a:p>
          <a:p>
            <a:pPr marL="457200" indent="-457200">
              <a:buFont typeface="Arial" panose="020B0604020202020204" pitchFamily="34" charset="0"/>
              <a:buChar char="•"/>
            </a:pPr>
            <a:r>
              <a:rPr lang="en-US" sz="3200" dirty="0">
                <a:latin typeface="Optima LT Std"/>
              </a:rPr>
              <a:t>Indigenous Students’ Council</a:t>
            </a:r>
          </a:p>
          <a:p>
            <a:pPr marL="457200" indent="-457200">
              <a:buFont typeface="Arial" panose="020B0604020202020204" pitchFamily="34" charset="0"/>
              <a:buChar char="•"/>
            </a:pPr>
            <a:r>
              <a:rPr lang="en-US" sz="3200" dirty="0">
                <a:latin typeface="Optima LT Std"/>
              </a:rPr>
              <a:t>Students’ Council</a:t>
            </a:r>
          </a:p>
          <a:p>
            <a:pPr marL="457200" indent="-457200">
              <a:buFont typeface="Arial" panose="020B0604020202020204" pitchFamily="34" charset="0"/>
              <a:buChar char="•"/>
            </a:pPr>
            <a:r>
              <a:rPr lang="en-US" sz="3200" dirty="0">
                <a:latin typeface="Optima LT Std"/>
              </a:rPr>
              <a:t>Student Advocacy Club</a:t>
            </a:r>
          </a:p>
          <a:p>
            <a:pPr marL="457200" indent="-457200">
              <a:buFont typeface="Arial" panose="020B0604020202020204" pitchFamily="34" charset="0"/>
              <a:buChar char="•"/>
            </a:pPr>
            <a:r>
              <a:rPr lang="en-US" sz="3200" dirty="0">
                <a:latin typeface="Optima LT Std"/>
              </a:rPr>
              <a:t>Spirit Clubs</a:t>
            </a:r>
          </a:p>
          <a:p>
            <a:pPr marL="571500" indent="-571500">
              <a:buFont typeface="Wingdings" panose="05000000000000000000" pitchFamily="2" charset="2"/>
              <a:buChar char="Ø"/>
            </a:pPr>
            <a:endParaRPr lang="en-US" sz="4000" dirty="0">
              <a:latin typeface="Optima LT Std"/>
            </a:endParaRPr>
          </a:p>
          <a:p>
            <a:pPr marL="571500" indent="-571500">
              <a:buFont typeface="Wingdings" panose="05000000000000000000" pitchFamily="2" charset="2"/>
              <a:buChar char="Ø"/>
            </a:pPr>
            <a:endParaRPr lang="en-CA" sz="4000" dirty="0">
              <a:latin typeface="Optima LT Std"/>
            </a:endParaRPr>
          </a:p>
        </p:txBody>
      </p:sp>
    </p:spTree>
    <p:extLst>
      <p:ext uri="{BB962C8B-B14F-4D97-AF65-F5344CB8AC3E}">
        <p14:creationId xmlns:p14="http://schemas.microsoft.com/office/powerpoint/2010/main" val="622367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2FE4-1A49-4A1A-94A5-79121C1990A8}"/>
              </a:ext>
            </a:extLst>
          </p:cNvPr>
          <p:cNvSpPr>
            <a:spLocks noGrp="1"/>
          </p:cNvSpPr>
          <p:nvPr>
            <p:ph type="ctrTitle"/>
          </p:nvPr>
        </p:nvSpPr>
        <p:spPr>
          <a:xfrm>
            <a:off x="685800" y="1178701"/>
            <a:ext cx="7772400" cy="1470025"/>
          </a:xfrm>
        </p:spPr>
        <p:txBody>
          <a:bodyPr/>
          <a:lstStyle/>
          <a:p>
            <a:r>
              <a:rPr lang="en-US" dirty="0"/>
              <a:t>Transition Activities for CSS</a:t>
            </a:r>
            <a:endParaRPr lang="en-CA" dirty="0"/>
          </a:p>
        </p:txBody>
      </p:sp>
      <p:sp>
        <p:nvSpPr>
          <p:cNvPr id="3" name="Subtitle 2">
            <a:extLst>
              <a:ext uri="{FF2B5EF4-FFF2-40B4-BE49-F238E27FC236}">
                <a16:creationId xmlns:a16="http://schemas.microsoft.com/office/drawing/2014/main" id="{E39DED91-F986-4B41-AC01-30091F58C6D2}"/>
              </a:ext>
            </a:extLst>
          </p:cNvPr>
          <p:cNvSpPr>
            <a:spLocks noGrp="1"/>
          </p:cNvSpPr>
          <p:nvPr>
            <p:ph type="subTitle" idx="1"/>
          </p:nvPr>
        </p:nvSpPr>
        <p:spPr>
          <a:xfrm>
            <a:off x="373224" y="2518097"/>
            <a:ext cx="8397551" cy="2447731"/>
          </a:xfrm>
        </p:spPr>
        <p:txBody>
          <a:bodyPr>
            <a:normAutofit fontScale="55000" lnSpcReduction="20000"/>
          </a:bodyPr>
          <a:lstStyle/>
          <a:p>
            <a:pPr algn="l"/>
            <a:r>
              <a:rPr lang="en-US" dirty="0"/>
              <a:t>-CSS Guidance staff distribute option booklets to grade 8</a:t>
            </a:r>
          </a:p>
          <a:p>
            <a:pPr algn="l"/>
            <a:r>
              <a:rPr lang="en-US" dirty="0"/>
              <a:t>   classrooms</a:t>
            </a:r>
          </a:p>
          <a:p>
            <a:pPr algn="l"/>
            <a:r>
              <a:rPr lang="en-US" dirty="0"/>
              <a:t>-transition tour video included in this slide show (next slide)</a:t>
            </a:r>
          </a:p>
          <a:p>
            <a:pPr algn="l"/>
            <a:r>
              <a:rPr lang="en-US" dirty="0"/>
              <a:t>-transition videos for each department will be available to</a:t>
            </a:r>
          </a:p>
          <a:p>
            <a:pPr algn="l"/>
            <a:r>
              <a:rPr lang="en-US" dirty="0"/>
              <a:t>   grade 8 teachers to watch with the students as a class</a:t>
            </a:r>
          </a:p>
          <a:p>
            <a:pPr algn="l"/>
            <a:endParaRPr lang="en-US" dirty="0"/>
          </a:p>
          <a:p>
            <a:pPr algn="l"/>
            <a:r>
              <a:rPr lang="en-US" dirty="0"/>
              <a:t>-</a:t>
            </a:r>
            <a:r>
              <a:rPr lang="en-US" dirty="0">
                <a:highlight>
                  <a:srgbClr val="00FF00"/>
                </a:highlight>
              </a:rPr>
              <a:t>grade 8 parent evening through Microsoft Teams which is being held on Thursday, December 3/2020.  Invitation link to join the virtual meeting was sent by email from the grade 8 teacher.</a:t>
            </a:r>
          </a:p>
          <a:p>
            <a:pPr algn="l"/>
            <a:endParaRPr lang="en-US" dirty="0"/>
          </a:p>
          <a:p>
            <a:pPr algn="l"/>
            <a:endParaRPr lang="en-US" dirty="0"/>
          </a:p>
          <a:p>
            <a:endParaRPr lang="en-CA" dirty="0"/>
          </a:p>
        </p:txBody>
      </p:sp>
    </p:spTree>
    <p:extLst>
      <p:ext uri="{BB962C8B-B14F-4D97-AF65-F5344CB8AC3E}">
        <p14:creationId xmlns:p14="http://schemas.microsoft.com/office/powerpoint/2010/main" val="2783911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D93A-A5A3-4CBB-9401-E65DB52301DC}"/>
              </a:ext>
            </a:extLst>
          </p:cNvPr>
          <p:cNvSpPr>
            <a:spLocks noGrp="1"/>
          </p:cNvSpPr>
          <p:nvPr>
            <p:ph type="title"/>
          </p:nvPr>
        </p:nvSpPr>
        <p:spPr>
          <a:xfrm>
            <a:off x="457200" y="1356989"/>
            <a:ext cx="8229600" cy="1143000"/>
          </a:xfrm>
        </p:spPr>
        <p:txBody>
          <a:bodyPr>
            <a:normAutofit fontScale="90000"/>
          </a:bodyPr>
          <a:lstStyle/>
          <a:p>
            <a:r>
              <a:rPr lang="en-US" dirty="0"/>
              <a:t>Please be patient and allow the video to load before the play button appears.</a:t>
            </a:r>
            <a:endParaRPr lang="en-CA" dirty="0"/>
          </a:p>
        </p:txBody>
      </p:sp>
      <p:sp>
        <p:nvSpPr>
          <p:cNvPr id="3" name="Content Placeholder 2">
            <a:extLst>
              <a:ext uri="{FF2B5EF4-FFF2-40B4-BE49-F238E27FC236}">
                <a16:creationId xmlns:a16="http://schemas.microsoft.com/office/drawing/2014/main" id="{4893D495-A01E-41D0-8743-01FF8DA1BA11}"/>
              </a:ext>
            </a:extLst>
          </p:cNvPr>
          <p:cNvSpPr>
            <a:spLocks noGrp="1"/>
          </p:cNvSpPr>
          <p:nvPr>
            <p:ph idx="1"/>
          </p:nvPr>
        </p:nvSpPr>
        <p:spPr/>
        <p:txBody>
          <a:bodyPr/>
          <a:lstStyle/>
          <a:p>
            <a:endParaRPr lang="en-CA" dirty="0">
              <a:hlinkClick r:id="rId2"/>
            </a:endParaRPr>
          </a:p>
          <a:p>
            <a:endParaRPr lang="en-CA" dirty="0">
              <a:hlinkClick r:id="rId2"/>
            </a:endParaRPr>
          </a:p>
          <a:p>
            <a:endParaRPr lang="en-CA" dirty="0">
              <a:hlinkClick r:id="rId2"/>
            </a:endParaRPr>
          </a:p>
          <a:p>
            <a:r>
              <a:rPr lang="en-CA" dirty="0">
                <a:hlinkClick r:id="rId2"/>
              </a:rPr>
              <a:t>https://youtu.be/YJhWRiY5dtM</a:t>
            </a:r>
            <a:endParaRPr lang="en-CA" dirty="0"/>
          </a:p>
        </p:txBody>
      </p:sp>
    </p:spTree>
    <p:extLst>
      <p:ext uri="{BB962C8B-B14F-4D97-AF65-F5344CB8AC3E}">
        <p14:creationId xmlns:p14="http://schemas.microsoft.com/office/powerpoint/2010/main" val="256778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2" name="TextBox 1"/>
          <p:cNvSpPr txBox="1"/>
          <p:nvPr/>
        </p:nvSpPr>
        <p:spPr>
          <a:xfrm>
            <a:off x="611560" y="630125"/>
            <a:ext cx="8208912" cy="5632311"/>
          </a:xfrm>
          <a:prstGeom prst="rect">
            <a:avLst/>
          </a:prstGeom>
          <a:noFill/>
        </p:spPr>
        <p:txBody>
          <a:bodyPr wrap="square" lIns="91440" tIns="45720" rIns="91440" bIns="45720" rtlCol="0" anchor="t">
            <a:spAutoFit/>
          </a:bodyPr>
          <a:lstStyle/>
          <a:p>
            <a:r>
              <a:rPr lang="en-US" sz="4000" dirty="0">
                <a:latin typeface="Optima LT Std"/>
              </a:rPr>
              <a:t>Transition to Secondary School</a:t>
            </a:r>
          </a:p>
          <a:p>
            <a:pPr marL="571500" indent="-571500">
              <a:buFontTx/>
              <a:buChar char="-"/>
            </a:pPr>
            <a:r>
              <a:rPr lang="en-US" sz="4000" dirty="0">
                <a:latin typeface="Optima LT Std"/>
              </a:rPr>
              <a:t>CSS Virtual Grade 8 Parent Night is on Thursday, Dec.3/2020 at 6:30pm</a:t>
            </a:r>
          </a:p>
          <a:p>
            <a:pPr marL="571500" indent="-571500">
              <a:buFontTx/>
              <a:buChar char="-"/>
            </a:pPr>
            <a:r>
              <a:rPr lang="en-US" sz="4000" dirty="0">
                <a:latin typeface="Optima LT Std"/>
              </a:rPr>
              <a:t>To join the meeting on Dec 3, please see the next slide.</a:t>
            </a:r>
          </a:p>
          <a:p>
            <a:r>
              <a:rPr lang="en-US" sz="4000" dirty="0">
                <a:latin typeface="Optima LT Std"/>
              </a:rPr>
              <a:t>To open, go to the next slide, hit ctrl and click on the link.</a:t>
            </a:r>
          </a:p>
          <a:p>
            <a:endParaRPr lang="en-US" sz="4000" dirty="0">
              <a:latin typeface="Optima LT Std"/>
            </a:endParaRPr>
          </a:p>
        </p:txBody>
      </p:sp>
    </p:spTree>
    <p:extLst>
      <p:ext uri="{BB962C8B-B14F-4D97-AF65-F5344CB8AC3E}">
        <p14:creationId xmlns:p14="http://schemas.microsoft.com/office/powerpoint/2010/main" val="2004188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D94087-3AD5-4C2B-82A7-E7C2CDB31F73}"/>
              </a:ext>
            </a:extLst>
          </p:cNvPr>
          <p:cNvSpPr/>
          <p:nvPr/>
        </p:nvSpPr>
        <p:spPr>
          <a:xfrm>
            <a:off x="2286000" y="2274838"/>
            <a:ext cx="4572000" cy="2308324"/>
          </a:xfrm>
          <a:prstGeom prst="rect">
            <a:avLst/>
          </a:prstGeom>
        </p:spPr>
        <p:txBody>
          <a:bodyPr>
            <a:spAutoFit/>
          </a:bodyPr>
          <a:lstStyle/>
          <a:p>
            <a:r>
              <a:rPr lang="en-CA" dirty="0">
                <a:hlinkClick r:id="rId2"/>
              </a:rPr>
              <a:t>https://teams.microsoft.com/l/meetup-join/19%3ameeting_NGRiYjI2OWItZWM1YS00MmRhLWJiNGEtNzRkNTRhY2Q0MzYx%40thread.v2/0?context=%7b%22Tid%22%3a%22f4e5b749-8fd9-48fe-b056-79815a973799%22%2c%22Oid%22%3a%22d74340cb-07e9-4c33-8a7b-84bfa586dc2b%22%7d</a:t>
            </a:r>
            <a:r>
              <a:rPr lang="en-CA" dirty="0"/>
              <a:t> </a:t>
            </a:r>
          </a:p>
        </p:txBody>
      </p:sp>
    </p:spTree>
    <p:extLst>
      <p:ext uri="{BB962C8B-B14F-4D97-AF65-F5344CB8AC3E}">
        <p14:creationId xmlns:p14="http://schemas.microsoft.com/office/powerpoint/2010/main" val="2639493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sp>
        <p:nvSpPr>
          <p:cNvPr id="4" name="TextBox 3"/>
          <p:cNvSpPr txBox="1"/>
          <p:nvPr/>
        </p:nvSpPr>
        <p:spPr>
          <a:xfrm>
            <a:off x="755576" y="764704"/>
            <a:ext cx="7776864" cy="5632311"/>
          </a:xfrm>
          <a:prstGeom prst="rect">
            <a:avLst/>
          </a:prstGeom>
          <a:noFill/>
        </p:spPr>
        <p:txBody>
          <a:bodyPr wrap="square" rtlCol="0">
            <a:spAutoFit/>
          </a:bodyPr>
          <a:lstStyle/>
          <a:p>
            <a:pPr algn="ctr"/>
            <a:endParaRPr lang="en-US" sz="3600" b="1" dirty="0">
              <a:latin typeface="Optima LT Std"/>
            </a:endParaRPr>
          </a:p>
          <a:p>
            <a:pPr algn="ctr"/>
            <a:r>
              <a:rPr lang="en-US" sz="3200" dirty="0">
                <a:latin typeface="Optima LT Std"/>
              </a:rPr>
              <a:t>The Grand Erie District School Board recognizes that transition from elementary to secondary school is a time of uncertainty and opportunity.  To ensure </a:t>
            </a:r>
            <a:r>
              <a:rPr lang="en-US" sz="3200" b="1" i="1" dirty="0">
                <a:latin typeface="Optima LT Std"/>
              </a:rPr>
              <a:t>SUCCESS</a:t>
            </a:r>
            <a:r>
              <a:rPr lang="en-US" sz="3200" b="1" dirty="0">
                <a:latin typeface="Optima LT Std"/>
              </a:rPr>
              <a:t> for Every Student</a:t>
            </a:r>
            <a:r>
              <a:rPr lang="en-US" sz="3200" dirty="0">
                <a:latin typeface="Optima LT Std"/>
              </a:rPr>
              <a:t>, it is our goal to support and prepare students by providing programs and experiences within a caring and inclusive learning environment.</a:t>
            </a:r>
          </a:p>
          <a:p>
            <a:endParaRPr lang="en-US" sz="3600" dirty="0">
              <a:latin typeface="Optima LT Std"/>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Tree>
    <p:extLst>
      <p:ext uri="{BB962C8B-B14F-4D97-AF65-F5344CB8AC3E}">
        <p14:creationId xmlns:p14="http://schemas.microsoft.com/office/powerpoint/2010/main" val="98565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764704"/>
            <a:ext cx="7776864" cy="5878532"/>
          </a:xfrm>
          <a:prstGeom prst="rect">
            <a:avLst/>
          </a:prstGeom>
          <a:noFill/>
        </p:spPr>
        <p:txBody>
          <a:bodyPr wrap="square" lIns="91440" tIns="45720" rIns="91440" bIns="45720" rtlCol="0" anchor="t">
            <a:spAutoFit/>
          </a:bodyPr>
          <a:lstStyle/>
          <a:p>
            <a:pPr algn="ctr"/>
            <a:r>
              <a:rPr lang="en-US" sz="4000" b="1" dirty="0">
                <a:latin typeface="Optima LT Std"/>
              </a:rPr>
              <a:t>Individual Pathway Plan(IPP)</a:t>
            </a:r>
          </a:p>
          <a:p>
            <a:endParaRPr lang="en-US" sz="2400" dirty="0"/>
          </a:p>
          <a:p>
            <a:r>
              <a:rPr lang="en-US" sz="2400" dirty="0"/>
              <a:t>The IPP helps students develop the knowledge and skills to make informed education and career/life choices. </a:t>
            </a:r>
          </a:p>
          <a:p>
            <a:endParaRPr lang="en-US" sz="2400" dirty="0"/>
          </a:p>
          <a:p>
            <a:pPr algn="ctr"/>
            <a:endParaRPr lang="en-US" sz="4000" b="1" dirty="0">
              <a:latin typeface="Optima LT Std"/>
            </a:endParaRPr>
          </a:p>
          <a:p>
            <a:pPr algn="ctr"/>
            <a:endParaRPr lang="en-US" sz="4000" b="1" dirty="0">
              <a:latin typeface="Optima LT Std"/>
            </a:endParaRPr>
          </a:p>
          <a:p>
            <a:pPr algn="ctr"/>
            <a:endParaRPr lang="en-US" sz="4000" b="1" dirty="0">
              <a:latin typeface="Optima LT Std"/>
            </a:endParaRPr>
          </a:p>
          <a:p>
            <a:pPr algn="ctr"/>
            <a:endParaRPr lang="en-US" sz="4000" b="1" dirty="0">
              <a:latin typeface="Optima LT Std"/>
            </a:endParaRPr>
          </a:p>
          <a:p>
            <a:pPr algn="ctr"/>
            <a:endParaRPr lang="en-US" sz="4000" b="1" dirty="0">
              <a:latin typeface="Optima LT Std"/>
            </a:endParaRPr>
          </a:p>
          <a:p>
            <a:pPr algn="ctr"/>
            <a:endParaRPr lang="en-US" sz="4000" b="1" dirty="0">
              <a:latin typeface="Optima LT Std"/>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pic>
        <p:nvPicPr>
          <p:cNvPr id="2" name="Picture 2" descr="Diagram&#10;&#10;Description automatically generated">
            <a:extLst>
              <a:ext uri="{FF2B5EF4-FFF2-40B4-BE49-F238E27FC236}">
                <a16:creationId xmlns:a16="http://schemas.microsoft.com/office/drawing/2014/main" id="{55693AE8-F260-4FAF-AC8F-962E7E73F946}"/>
              </a:ext>
            </a:extLst>
          </p:cNvPr>
          <p:cNvPicPr>
            <a:picLocks noChangeAspect="1"/>
          </p:cNvPicPr>
          <p:nvPr/>
        </p:nvPicPr>
        <p:blipFill>
          <a:blip r:embed="rId5"/>
          <a:stretch>
            <a:fillRect/>
          </a:stretch>
        </p:blipFill>
        <p:spPr>
          <a:xfrm>
            <a:off x="1313122" y="2500316"/>
            <a:ext cx="6850024" cy="3319343"/>
          </a:xfrm>
          <a:prstGeom prst="rect">
            <a:avLst/>
          </a:prstGeom>
        </p:spPr>
      </p:pic>
    </p:spTree>
    <p:extLst>
      <p:ext uri="{BB962C8B-B14F-4D97-AF65-F5344CB8AC3E}">
        <p14:creationId xmlns:p14="http://schemas.microsoft.com/office/powerpoint/2010/main" val="176890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764704"/>
            <a:ext cx="7776864" cy="4524315"/>
          </a:xfrm>
          <a:prstGeom prst="rect">
            <a:avLst/>
          </a:prstGeom>
          <a:noFill/>
        </p:spPr>
        <p:txBody>
          <a:bodyPr wrap="square" rtlCol="0">
            <a:spAutoFit/>
          </a:bodyPr>
          <a:lstStyle/>
          <a:p>
            <a:pPr algn="ctr"/>
            <a:r>
              <a:rPr lang="en-US" sz="4000" b="1" dirty="0">
                <a:latin typeface="Optima LT Std"/>
              </a:rPr>
              <a:t>Requirements to earn your Ontario Secondary School Diploma (OSSD)</a:t>
            </a:r>
          </a:p>
          <a:p>
            <a:pPr algn="ctr"/>
            <a:endParaRPr lang="en-US" sz="4000" dirty="0">
              <a:latin typeface="Optima LT Std"/>
            </a:endParaRPr>
          </a:p>
          <a:p>
            <a:pPr marL="457200" indent="-457200">
              <a:buFont typeface="Wingdings" panose="05000000000000000000" pitchFamily="2" charset="2"/>
              <a:buChar char="ü"/>
            </a:pPr>
            <a:r>
              <a:rPr lang="en-US" sz="3200" dirty="0">
                <a:latin typeface="Optima LT Std"/>
              </a:rPr>
              <a:t>30 secondary credits</a:t>
            </a:r>
          </a:p>
          <a:p>
            <a:pPr marL="457200" indent="-457200">
              <a:buFont typeface="Wingdings" panose="05000000000000000000" pitchFamily="2" charset="2"/>
              <a:buChar char="ü"/>
            </a:pPr>
            <a:r>
              <a:rPr lang="en-US" sz="3200" dirty="0">
                <a:latin typeface="Optima LT Std"/>
              </a:rPr>
              <a:t>Successful completion of the Ontario Literacy Requirement</a:t>
            </a:r>
          </a:p>
          <a:p>
            <a:pPr marL="457200" indent="-457200">
              <a:buFont typeface="Wingdings" panose="05000000000000000000" pitchFamily="2" charset="2"/>
              <a:buChar char="ü"/>
            </a:pPr>
            <a:r>
              <a:rPr lang="en-US" sz="3200" dirty="0">
                <a:latin typeface="Optima LT Std"/>
              </a:rPr>
              <a:t>40 hours of community involvement</a:t>
            </a:r>
            <a:endParaRPr lang="en-CA" sz="3200" dirty="0">
              <a:latin typeface="Optima LT Std"/>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Tree>
    <p:extLst>
      <p:ext uri="{BB962C8B-B14F-4D97-AF65-F5344CB8AC3E}">
        <p14:creationId xmlns:p14="http://schemas.microsoft.com/office/powerpoint/2010/main" val="102728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C2832B0-D577-4EA0-820F-695EE1E9D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extLst>
              <a:ext uri="{FF2B5EF4-FFF2-40B4-BE49-F238E27FC236}">
                <a16:creationId xmlns:a16="http://schemas.microsoft.com/office/drawing/2014/main" id="{FA57A853-2E0C-42F0-85F3-C0B501A9C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63201" y="1756600"/>
            <a:ext cx="810244"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F2E9C3F6-DA5B-4DBC-9A74-B8E0CB07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629" y="1357766"/>
            <a:ext cx="515815"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1A166365-F18F-415C-B28F-D46003176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9137" y="1135060"/>
            <a:ext cx="307028"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8">
            <a:extLst>
              <a:ext uri="{FF2B5EF4-FFF2-40B4-BE49-F238E27FC236}">
                <a16:creationId xmlns:a16="http://schemas.microsoft.com/office/drawing/2014/main" id="{B2CDDFB2-5255-4B15-A6A1-CF9145882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3966646"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596506" y="1357766"/>
            <a:ext cx="3241653" cy="343330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b="1" dirty="0">
                <a:solidFill>
                  <a:srgbClr val="FFFFFF"/>
                </a:solidFill>
                <a:latin typeface="+mj-lt"/>
                <a:ea typeface="+mj-ea"/>
                <a:cs typeface="+mj-cs"/>
              </a:rPr>
              <a:t>Credits to </a:t>
            </a:r>
            <a:endParaRPr lang="en-US" sz="4700" dirty="0">
              <a:solidFill>
                <a:srgbClr val="FFFFFF"/>
              </a:solidFill>
              <a:latin typeface="+mj-lt"/>
              <a:ea typeface="+mj-ea"/>
              <a:cs typeface="Calibri"/>
            </a:endParaRPr>
          </a:p>
          <a:p>
            <a:pPr>
              <a:lnSpc>
                <a:spcPct val="90000"/>
              </a:lnSpc>
              <a:spcBef>
                <a:spcPct val="0"/>
              </a:spcBef>
              <a:spcAft>
                <a:spcPts val="600"/>
              </a:spcAft>
            </a:pPr>
            <a:r>
              <a:rPr lang="en-US" sz="4700" b="1" dirty="0">
                <a:solidFill>
                  <a:srgbClr val="FFFFFF"/>
                </a:solidFill>
                <a:latin typeface="+mj-lt"/>
                <a:ea typeface="+mj-ea"/>
                <a:cs typeface="+mj-cs"/>
              </a:rPr>
              <a:t>Graduate:</a:t>
            </a:r>
            <a:endParaRPr lang="en-US" sz="4700" b="1" dirty="0">
              <a:solidFill>
                <a:srgbClr val="FFFFFF"/>
              </a:solidFill>
              <a:latin typeface="+mj-lt"/>
              <a:ea typeface="+mj-ea"/>
              <a:cs typeface="Calibri"/>
            </a:endParaRPr>
          </a:p>
          <a:p>
            <a:pPr>
              <a:lnSpc>
                <a:spcPct val="90000"/>
              </a:lnSpc>
              <a:spcBef>
                <a:spcPct val="0"/>
              </a:spcBef>
              <a:spcAft>
                <a:spcPts val="600"/>
              </a:spcAft>
            </a:pPr>
            <a:endParaRPr lang="en-US" sz="4700" dirty="0">
              <a:solidFill>
                <a:srgbClr val="FFFFFF"/>
              </a:solidFill>
              <a:latin typeface="+mj-lt"/>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690" y="6290922"/>
            <a:ext cx="3973069" cy="397308"/>
          </a:xfrm>
          <a:prstGeom prst="rect">
            <a:avLst/>
          </a:prstGeom>
        </p:spPr>
      </p:pic>
      <p:pic>
        <p:nvPicPr>
          <p:cNvPr id="2" name="Picture 2" descr="Table&#10;&#10;Description automatically generated">
            <a:extLst>
              <a:ext uri="{FF2B5EF4-FFF2-40B4-BE49-F238E27FC236}">
                <a16:creationId xmlns:a16="http://schemas.microsoft.com/office/drawing/2014/main" id="{86912D6A-1875-485C-8990-A6F8069A5E70}"/>
              </a:ext>
            </a:extLst>
          </p:cNvPr>
          <p:cNvPicPr>
            <a:picLocks noChangeAspect="1"/>
          </p:cNvPicPr>
          <p:nvPr/>
        </p:nvPicPr>
        <p:blipFill>
          <a:blip r:embed="rId4"/>
          <a:stretch>
            <a:fillRect/>
          </a:stretch>
        </p:blipFill>
        <p:spPr>
          <a:xfrm>
            <a:off x="4708949" y="832285"/>
            <a:ext cx="3306235" cy="381528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102" y="5575377"/>
            <a:ext cx="1944210" cy="1123435"/>
          </a:xfrm>
          <a:prstGeom prst="rect">
            <a:avLst/>
          </a:prstGeom>
        </p:spPr>
      </p:pic>
      <p:pic>
        <p:nvPicPr>
          <p:cNvPr id="3" name="Picture 4" descr="Graphical user interface, text, application, chat or text message, email&#10;&#10;Description automatically generated">
            <a:extLst>
              <a:ext uri="{FF2B5EF4-FFF2-40B4-BE49-F238E27FC236}">
                <a16:creationId xmlns:a16="http://schemas.microsoft.com/office/drawing/2014/main" id="{E24566F8-2BA1-40B3-8F8E-02F2EF7A4166}"/>
              </a:ext>
            </a:extLst>
          </p:cNvPr>
          <p:cNvPicPr>
            <a:picLocks noChangeAspect="1"/>
          </p:cNvPicPr>
          <p:nvPr/>
        </p:nvPicPr>
        <p:blipFill>
          <a:blip r:embed="rId6"/>
          <a:stretch>
            <a:fillRect/>
          </a:stretch>
        </p:blipFill>
        <p:spPr>
          <a:xfrm>
            <a:off x="4780584" y="4691878"/>
            <a:ext cx="3238324" cy="1445772"/>
          </a:xfrm>
          <a:prstGeom prst="rect">
            <a:avLst/>
          </a:prstGeom>
        </p:spPr>
      </p:pic>
    </p:spTree>
    <p:extLst>
      <p:ext uri="{BB962C8B-B14F-4D97-AF65-F5344CB8AC3E}">
        <p14:creationId xmlns:p14="http://schemas.microsoft.com/office/powerpoint/2010/main" val="326720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pic>
        <p:nvPicPr>
          <p:cNvPr id="3" name="Picture 3" descr="Text&#10;&#10;Description automatically generated">
            <a:extLst>
              <a:ext uri="{FF2B5EF4-FFF2-40B4-BE49-F238E27FC236}">
                <a16:creationId xmlns:a16="http://schemas.microsoft.com/office/drawing/2014/main" id="{24401934-F4D3-4F03-9A27-84E69289FCC8}"/>
              </a:ext>
            </a:extLst>
          </p:cNvPr>
          <p:cNvPicPr>
            <a:picLocks noChangeAspect="1"/>
          </p:cNvPicPr>
          <p:nvPr/>
        </p:nvPicPr>
        <p:blipFill>
          <a:blip r:embed="rId5"/>
          <a:stretch>
            <a:fillRect/>
          </a:stretch>
        </p:blipFill>
        <p:spPr>
          <a:xfrm>
            <a:off x="2564256" y="254937"/>
            <a:ext cx="3688917" cy="5831933"/>
          </a:xfrm>
          <a:prstGeom prst="rect">
            <a:avLst/>
          </a:prstGeom>
        </p:spPr>
      </p:pic>
    </p:spTree>
    <p:extLst>
      <p:ext uri="{BB962C8B-B14F-4D97-AF65-F5344CB8AC3E}">
        <p14:creationId xmlns:p14="http://schemas.microsoft.com/office/powerpoint/2010/main" val="302115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4" name="TextBox 3"/>
          <p:cNvSpPr txBox="1"/>
          <p:nvPr/>
        </p:nvSpPr>
        <p:spPr>
          <a:xfrm>
            <a:off x="611560" y="548680"/>
            <a:ext cx="7848872" cy="4770537"/>
          </a:xfrm>
          <a:prstGeom prst="rect">
            <a:avLst/>
          </a:prstGeom>
          <a:noFill/>
        </p:spPr>
        <p:txBody>
          <a:bodyPr wrap="square" rtlCol="0">
            <a:spAutoFit/>
          </a:bodyPr>
          <a:lstStyle/>
          <a:p>
            <a:r>
              <a:rPr lang="en-US" sz="4000" b="1" dirty="0">
                <a:latin typeface="Optima LT Std"/>
              </a:rPr>
              <a:t>Grade 9 and 10 Pathways:</a:t>
            </a:r>
          </a:p>
          <a:p>
            <a:endParaRPr lang="en-US" sz="4000" dirty="0">
              <a:latin typeface="Optima LT Std"/>
            </a:endParaRPr>
          </a:p>
          <a:p>
            <a:r>
              <a:rPr lang="en-US" sz="3200" dirty="0">
                <a:latin typeface="Optima LT Std"/>
              </a:rPr>
              <a:t>Types of courses available:</a:t>
            </a:r>
          </a:p>
          <a:p>
            <a:pPr marL="457200" indent="-457200">
              <a:buFont typeface="Arial" panose="020B0604020202020204" pitchFamily="34" charset="0"/>
              <a:buChar char="•"/>
            </a:pPr>
            <a:r>
              <a:rPr lang="en-US" sz="3200" dirty="0">
                <a:latin typeface="Optima LT Std"/>
              </a:rPr>
              <a:t>Academic courses (D)</a:t>
            </a:r>
          </a:p>
          <a:p>
            <a:pPr marL="457200" indent="-457200">
              <a:buFont typeface="Arial" panose="020B0604020202020204" pitchFamily="34" charset="0"/>
              <a:buChar char="•"/>
            </a:pPr>
            <a:r>
              <a:rPr lang="en-US" sz="3200" dirty="0">
                <a:latin typeface="Optima LT Std"/>
              </a:rPr>
              <a:t>Non-Credit courses (K)</a:t>
            </a:r>
          </a:p>
          <a:p>
            <a:pPr marL="457200" indent="-457200">
              <a:buFont typeface="Arial" panose="020B0604020202020204" pitchFamily="34" charset="0"/>
              <a:buChar char="•"/>
            </a:pPr>
            <a:r>
              <a:rPr lang="en-US" sz="3200" dirty="0">
                <a:latin typeface="Optima LT Std"/>
              </a:rPr>
              <a:t>Locally developed courses (L)</a:t>
            </a:r>
          </a:p>
          <a:p>
            <a:pPr marL="457200" indent="-457200">
              <a:buFont typeface="Arial" panose="020B0604020202020204" pitchFamily="34" charset="0"/>
              <a:buChar char="•"/>
            </a:pPr>
            <a:r>
              <a:rPr lang="en-US" sz="3200" dirty="0">
                <a:latin typeface="Optima LT Std"/>
              </a:rPr>
              <a:t>Open courses (O)</a:t>
            </a:r>
          </a:p>
          <a:p>
            <a:pPr marL="457200" indent="-457200">
              <a:buFont typeface="Arial" panose="020B0604020202020204" pitchFamily="34" charset="0"/>
              <a:buChar char="•"/>
            </a:pPr>
            <a:r>
              <a:rPr lang="en-US" sz="3200" dirty="0">
                <a:latin typeface="Optima LT Std"/>
              </a:rPr>
              <a:t>Applied courses (P)</a:t>
            </a:r>
          </a:p>
          <a:p>
            <a:pPr marL="457200" indent="-457200">
              <a:buFont typeface="Arial" panose="020B0604020202020204" pitchFamily="34" charset="0"/>
              <a:buChar char="•"/>
            </a:pPr>
            <a:r>
              <a:rPr lang="en-US" sz="3200" dirty="0">
                <a:latin typeface="Optima LT Std"/>
              </a:rPr>
              <a:t>Destreamed Math </a:t>
            </a:r>
          </a:p>
        </p:txBody>
      </p:sp>
    </p:spTree>
    <p:extLst>
      <p:ext uri="{BB962C8B-B14F-4D97-AF65-F5344CB8AC3E}">
        <p14:creationId xmlns:p14="http://schemas.microsoft.com/office/powerpoint/2010/main" val="76339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5661248"/>
            <a:ext cx="1722696" cy="9936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6158064"/>
            <a:ext cx="3634372" cy="365982"/>
          </a:xfrm>
          <a:prstGeom prst="rect">
            <a:avLst/>
          </a:prstGeom>
        </p:spPr>
      </p:pic>
      <p:sp>
        <p:nvSpPr>
          <p:cNvPr id="4" name="TextBox 3"/>
          <p:cNvSpPr txBox="1"/>
          <p:nvPr/>
        </p:nvSpPr>
        <p:spPr>
          <a:xfrm>
            <a:off x="611560" y="548680"/>
            <a:ext cx="7848872" cy="4816703"/>
          </a:xfrm>
          <a:prstGeom prst="rect">
            <a:avLst/>
          </a:prstGeom>
          <a:noFill/>
        </p:spPr>
        <p:txBody>
          <a:bodyPr wrap="square" rtlCol="0">
            <a:spAutoFit/>
          </a:bodyPr>
          <a:lstStyle/>
          <a:p>
            <a:r>
              <a:rPr lang="en-US" sz="3200" b="1" dirty="0">
                <a:latin typeface="Optima LT Std"/>
              </a:rPr>
              <a:t>Academic Courses(D) </a:t>
            </a:r>
            <a:r>
              <a:rPr lang="en-US" sz="3200" dirty="0">
                <a:latin typeface="Optima LT Std"/>
              </a:rPr>
              <a:t>-</a:t>
            </a:r>
            <a:r>
              <a:rPr lang="en-US" b="1" dirty="0"/>
              <a:t> </a:t>
            </a:r>
            <a:r>
              <a:rPr lang="en-US" sz="2400" dirty="0"/>
              <a:t>Often leads to post-secondary education, including College, University, and Apprenticeship; or to Workplace </a:t>
            </a:r>
          </a:p>
          <a:p>
            <a:endParaRPr lang="en-US" sz="2400" dirty="0"/>
          </a:p>
          <a:p>
            <a:r>
              <a:rPr lang="en-US" sz="2400" b="1" dirty="0"/>
              <a:t>These Courses:</a:t>
            </a:r>
          </a:p>
          <a:p>
            <a:r>
              <a:rPr lang="en-US" dirty="0"/>
              <a:t>• </a:t>
            </a:r>
            <a:r>
              <a:rPr lang="en-US" sz="2400" dirty="0"/>
              <a:t>Focus on the essential concepts of a subject and explore related concepts </a:t>
            </a:r>
          </a:p>
          <a:p>
            <a:r>
              <a:rPr lang="en-US" sz="2400" dirty="0"/>
              <a:t>• Develop students’ knowledge and skills through the study of theory and abstract problems </a:t>
            </a:r>
          </a:p>
          <a:p>
            <a:r>
              <a:rPr lang="en-US" sz="2400" dirty="0"/>
              <a:t>• Incorporate practical applications as appropriate </a:t>
            </a:r>
          </a:p>
          <a:p>
            <a:r>
              <a:rPr lang="en-US" sz="2400" dirty="0"/>
              <a:t>• Present and evaluate curriculum at a measured/brisk pace according to students’ needs </a:t>
            </a:r>
          </a:p>
          <a:p>
            <a:endParaRPr lang="en-CA" sz="1100" dirty="0"/>
          </a:p>
        </p:txBody>
      </p:sp>
    </p:spTree>
    <p:extLst>
      <p:ext uri="{BB962C8B-B14F-4D97-AF65-F5344CB8AC3E}">
        <p14:creationId xmlns:p14="http://schemas.microsoft.com/office/powerpoint/2010/main" val="1365922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chers xmlns="5257469e-f16f-4fed-ae6f-fae1e9400695">
      <UserInfo>
        <DisplayName/>
        <AccountId xsi:nil="true"/>
        <AccountType/>
      </UserInfo>
    </Teachers>
    <Self_Registration_Enabled xmlns="5257469e-f16f-4fed-ae6f-fae1e9400695" xsi:nil="true"/>
    <NotebookType xmlns="5257469e-f16f-4fed-ae6f-fae1e9400695" xsi:nil="true"/>
    <FolderType xmlns="5257469e-f16f-4fed-ae6f-fae1e9400695" xsi:nil="true"/>
    <AppVersion xmlns="5257469e-f16f-4fed-ae6f-fae1e9400695" xsi:nil="true"/>
    <Owner xmlns="5257469e-f16f-4fed-ae6f-fae1e9400695">
      <UserInfo>
        <DisplayName/>
        <AccountId xsi:nil="true"/>
        <AccountType/>
      </UserInfo>
    </Owner>
    <Students xmlns="5257469e-f16f-4fed-ae6f-fae1e9400695">
      <UserInfo>
        <DisplayName/>
        <AccountId xsi:nil="true"/>
        <AccountType/>
      </UserInfo>
    </Students>
    <Student_Groups xmlns="5257469e-f16f-4fed-ae6f-fae1e9400695">
      <UserInfo>
        <DisplayName/>
        <AccountId xsi:nil="true"/>
        <AccountType/>
      </UserInfo>
    </Student_Groups>
    <DefaultSectionNames xmlns="5257469e-f16f-4fed-ae6f-fae1e9400695" xsi:nil="true"/>
    <Has_Teacher_Only_SectionGroup xmlns="5257469e-f16f-4fed-ae6f-fae1e9400695" xsi:nil="true"/>
    <Is_Collaboration_Space_Locked xmlns="5257469e-f16f-4fed-ae6f-fae1e9400695" xsi:nil="true"/>
    <Invited_Teachers xmlns="5257469e-f16f-4fed-ae6f-fae1e9400695" xsi:nil="true"/>
    <CultureName xmlns="5257469e-f16f-4fed-ae6f-fae1e9400695" xsi:nil="true"/>
    <Invited_Students xmlns="5257469e-f16f-4fed-ae6f-fae1e9400695" xsi:nil="true"/>
    <Self_Registration_Enabled0 xmlns="5257469e-f16f-4fed-ae6f-fae1e9400695" xsi:nil="true"/>
    <Math_Settings xmlns="5257469e-f16f-4fed-ae6f-fae1e9400695" xsi:nil="true"/>
    <Templates xmlns="5257469e-f16f-4fed-ae6f-fae1e9400695" xsi:nil="true"/>
    <TeamsChannelId xmlns="5257469e-f16f-4fed-ae6f-fae1e9400695" xsi:nil="true"/>
    <IsNotebookLocked xmlns="5257469e-f16f-4fed-ae6f-fae1e94006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3B296B5C223B478149BDC1F60A4601" ma:contentTypeVersion="32" ma:contentTypeDescription="Create a new document." ma:contentTypeScope="" ma:versionID="0d91442ef30c39b3195378633de9407f">
  <xsd:schema xmlns:xsd="http://www.w3.org/2001/XMLSchema" xmlns:xs="http://www.w3.org/2001/XMLSchema" xmlns:p="http://schemas.microsoft.com/office/2006/metadata/properties" xmlns:ns3="b5854cb6-8466-4aad-ba68-5433927437d2" xmlns:ns4="5257469e-f16f-4fed-ae6f-fae1e9400695" targetNamespace="http://schemas.microsoft.com/office/2006/metadata/properties" ma:root="true" ma:fieldsID="94c4abb46febcdaf28814d93ee01aae8" ns3:_="" ns4:_="">
    <xsd:import namespace="b5854cb6-8466-4aad-ba68-5433927437d2"/>
    <xsd:import namespace="5257469e-f16f-4fed-ae6f-fae1e9400695"/>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CultureName" minOccurs="0"/>
                <xsd:element ref="ns4:Self_Registration_Enabled0" minOccurs="0"/>
                <xsd:element ref="ns4:Has_Teacher_Only_SectionGroup" minOccurs="0"/>
                <xsd:element ref="ns4:Is_Collaboration_Space_Locked" minOccurs="0"/>
                <xsd:element ref="ns4:Template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TeamsChannelId" minOccurs="0"/>
                <xsd:element ref="ns4:Math_Settings" minOccurs="0"/>
                <xsd:element ref="ns4:IsNotebookLocked"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54cb6-8466-4aad-ba68-5433927437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57469e-f16f-4fed-ae6f-fae1e9400695"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CultureName" ma:index="22" nillable="true" ma:displayName="Culture Name" ma:internalName="CultureName">
      <xsd:simpleType>
        <xsd:restriction base="dms:Text"/>
      </xsd:simpleType>
    </xsd:element>
    <xsd:element name="Self_Registration_Enabled0" ma:index="23" nillable="true" ma:displayName="Self Registration Enabled" ma:internalName="Self_Registration_Enabled0">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Templates" ma:index="26" nillable="true" ma:displayName="Templates" ma:internalName="Templates">
      <xsd:simpleType>
        <xsd:restriction base="dms:Note">
          <xsd:maxLength value="255"/>
        </xsd:restrictio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AutoTags" ma:index="29" nillable="true" ma:displayName="MediaServiceAutoTags" ma:internalName="MediaServiceAutoTags"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Location" ma:index="32" nillable="true" ma:displayName="MediaServiceLocation" ma:internalName="MediaServiceLocation" ma:readOnly="true">
      <xsd:simpleType>
        <xsd:restriction base="dms:Text"/>
      </xsd:simpleType>
    </xsd:element>
    <xsd:element name="TeamsChannelId" ma:index="33" nillable="true" ma:displayName="Teams Channel Id" ma:internalName="TeamsChannelId">
      <xsd:simpleType>
        <xsd:restriction base="dms:Text"/>
      </xsd:simpleType>
    </xsd:element>
    <xsd:element name="Math_Settings" ma:index="34" nillable="true" ma:displayName="Math Settings" ma:internalName="Math_Settings">
      <xsd:simpleType>
        <xsd:restriction base="dms:Text"/>
      </xsd:simpleType>
    </xsd:element>
    <xsd:element name="IsNotebookLocked" ma:index="35" nillable="true" ma:displayName="Is Notebook Locked" ma:internalName="IsNotebookLocked">
      <xsd:simpleType>
        <xsd:restriction base="dms:Boolea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A822D0-86ED-4E5B-BC0B-C6224DE402C9}">
  <ds:schemaRefs>
    <ds:schemaRef ds:uri="b5854cb6-8466-4aad-ba68-5433927437d2"/>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5257469e-f16f-4fed-ae6f-fae1e940069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DB7E7AF-6DA7-4494-91AB-0847B0840DDF}">
  <ds:schemaRefs>
    <ds:schemaRef ds:uri="http://schemas.microsoft.com/sharepoint/v3/contenttype/forms"/>
  </ds:schemaRefs>
</ds:datastoreItem>
</file>

<file path=customXml/itemProps3.xml><?xml version="1.0" encoding="utf-8"?>
<ds:datastoreItem xmlns:ds="http://schemas.openxmlformats.org/officeDocument/2006/customXml" ds:itemID="{934880D1-BE1A-4C22-8E52-30C16AC60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54cb6-8466-4aad-ba68-5433927437d2"/>
    <ds:schemaRef ds:uri="5257469e-f16f-4fed-ae6f-fae1e9400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1619</TotalTime>
  <Words>1465</Words>
  <Application>Microsoft Office PowerPoint</Application>
  <PresentationFormat>On-screen Show (4:3)</PresentationFormat>
  <Paragraphs>182</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Arial,Sans-Serif</vt:lpstr>
      <vt:lpstr>Calibri</vt:lpstr>
      <vt:lpstr>Optima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Activities for CSS</vt:lpstr>
      <vt:lpstr>Please be patient and allow the video to load before the play button appears.</vt:lpstr>
      <vt:lpstr>PowerPoint Presentation</vt:lpstr>
      <vt:lpstr>PowerPoint Presentation</vt:lpstr>
    </vt:vector>
  </TitlesOfParts>
  <Company>GEDSB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GLUEHEISEN</dc:creator>
  <cp:lastModifiedBy>Smith, Ann</cp:lastModifiedBy>
  <cp:revision>11</cp:revision>
  <dcterms:created xsi:type="dcterms:W3CDTF">2013-04-29T19:51:23Z</dcterms:created>
  <dcterms:modified xsi:type="dcterms:W3CDTF">2020-11-27T19:12:25Z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0x010100B73B296B5C223B478149BDC1F60A4601</vt:lpwstr>
  </property>
</Properties>
</file>